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4" r:id="rId4"/>
    <p:sldId id="277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9" r:id="rId14"/>
    <p:sldId id="290" r:id="rId15"/>
    <p:sldId id="280" r:id="rId16"/>
    <p:sldId id="281" r:id="rId17"/>
    <p:sldId id="282" r:id="rId18"/>
    <p:sldId id="283" r:id="rId19"/>
    <p:sldId id="285" r:id="rId20"/>
    <p:sldId id="276" r:id="rId21"/>
    <p:sldId id="275" r:id="rId22"/>
    <p:sldId id="263" r:id="rId23"/>
    <p:sldId id="286" r:id="rId24"/>
    <p:sldId id="265" r:id="rId25"/>
    <p:sldId id="287" r:id="rId26"/>
    <p:sldId id="288" r:id="rId27"/>
    <p:sldId id="28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AC0BE-A6DE-480B-8E10-E398531F5B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85E31A-466A-4F24-8C4C-ECCBF499DF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C8682-DED5-47B7-8F63-DB051CDC9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94A46-7A50-4EFA-9486-6BF9DE5E7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8640D-B2F4-4072-833F-35C524B3E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026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0C73A-54A3-49FD-8969-B8EDB8A4B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B6A5A0-DC64-45EF-A6D8-2F1D85E267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CC35F-9C8B-4B20-830F-E6ECA0B1F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66964D-E0EE-49A1-8D1E-2565BF02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C4668-179D-4650-9A3E-306BFC222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358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541A1D-CECA-4C4A-8A2A-B7B8443C8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88A727-81F8-45E9-9C4D-0092CD00A0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6F1DE-C3FE-4D04-9540-61C910A21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40A046-1AFA-47D1-A962-48988873A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E1459-06E1-4550-AC12-F34E0BA87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464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066800" y="900545"/>
            <a:ext cx="10068920" cy="1246122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tx1">
                    <a:lumMod val="75000"/>
                    <a:lumOff val="25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845278" y="2560787"/>
            <a:ext cx="4511964" cy="349798"/>
          </a:xfrm>
          <a:prstGeom prst="rect">
            <a:avLst/>
          </a:prstGeom>
        </p:spPr>
        <p:txBody>
          <a:bodyPr vert="horz" lIns="0" tIns="40504" rIns="0" bIns="40504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tx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3845282" y="2360699"/>
            <a:ext cx="4508495" cy="43200"/>
            <a:chOff x="428625" y="3767667"/>
            <a:chExt cx="3263900" cy="69400"/>
          </a:xfrm>
        </p:grpSpPr>
        <p:sp>
          <p:nvSpPr>
            <p:cNvPr id="2" name="Rectangle 1"/>
            <p:cNvSpPr/>
            <p:nvPr userDrawn="1"/>
          </p:nvSpPr>
          <p:spPr>
            <a:xfrm>
              <a:off x="428625" y="3767667"/>
              <a:ext cx="815975" cy="6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60"/>
            </a:p>
          </p:txBody>
        </p:sp>
        <p:sp>
          <p:nvSpPr>
            <p:cNvPr id="5" name="Rectangle 4"/>
            <p:cNvSpPr/>
            <p:nvPr userDrawn="1"/>
          </p:nvSpPr>
          <p:spPr>
            <a:xfrm>
              <a:off x="1244600" y="3767667"/>
              <a:ext cx="815975" cy="69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60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060575" y="3767667"/>
              <a:ext cx="815975" cy="6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60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876550" y="3767667"/>
              <a:ext cx="815975" cy="69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60"/>
            </a:p>
          </p:txBody>
        </p:sp>
      </p:grp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144983" y="3604097"/>
            <a:ext cx="5929552" cy="1536868"/>
          </a:xfrm>
          <a:prstGeom prst="rect">
            <a:avLst/>
          </a:prstGeom>
        </p:spPr>
        <p:txBody>
          <a:bodyPr vert="horz" lIns="0" tIns="0" rIns="0" bIns="0">
            <a:noAutofit/>
          </a:bodyPr>
          <a:lstStyle>
            <a:lvl1pPr marL="0" indent="0" algn="ctr">
              <a:lnSpc>
                <a:spcPct val="130000"/>
              </a:lnSpc>
              <a:buNone/>
              <a:defRPr sz="2400">
                <a:solidFill>
                  <a:schemeClr val="tx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36968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C4C24-8CD7-47CE-A52A-2E6BB9EE2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>
            <a:lvl1pPr algn="ctr">
              <a:defRPr sz="2800">
                <a:latin typeface="Consolas" panose="020B0609020204030204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8B925-D9BA-4AA0-AD90-EBD333298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E0E67-2E3B-45F1-8DE4-471CC17A2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42C44-8769-445D-A247-1A855F2D1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24E01-8AAE-439E-8DFB-325C02F88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183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24E5-2025-4682-AC8A-84AAFB536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528EF4-7025-45D8-817F-5DB7216F3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9B679-76B0-4720-BF9B-D377C2AB2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FFF77-365A-477B-B5A6-8606656ED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4EF45-B8ED-4022-9B60-63BC50292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458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053F7-EA78-4418-9093-24B6E0699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8F53D-6835-4900-9B7E-FC286765F8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2A11A-6BCE-41F6-AD2C-25C5F9DF5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0EA58-B484-4E4A-9725-E357FD6BD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11357-F19B-4E06-83EC-BC7598A52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739E23-407E-44A6-9BCA-C2A331899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643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4EA25-7BB0-4217-917D-296BFF471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5C975A-0823-4703-AC88-CC00C223AA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AE14C-9BAE-47FD-BE94-9D7A2C6C96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D4CB0D-9A15-4761-9C2E-0534C049B6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2305DB-190E-4112-AAE2-E829A21BC6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FD4505-5C6B-4A16-A5D9-425BABED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B96255-9173-4BB3-B558-992A0AA52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E652E6-5EE6-47DA-AAA2-1114F9431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20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8B29A-C49C-4092-B79D-5C9B972CE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F8543-7A8F-4C80-9BA9-40446B4B8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9BE951-2412-40D9-8190-200045029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1262E8-12C4-42BB-980F-C831EB565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29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71A5C6-8CA2-401D-A28E-42E2B05B7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8F0CCD-1886-4146-ABA6-C5CAD3784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E4252-C36E-423D-BAFD-39DBB7FF1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754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D9BCD-469D-4E57-A39A-F5F1C0249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08B42-941C-4A4D-9341-B6FB208DB0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C98988-AA2A-47FC-B412-45445662C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5C6C04-59EA-4FA7-ADD3-A4A1E1F3D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2EBDDE-2004-4DB6-BD80-61EFC800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BC187-8E98-4646-8511-5F2A2D768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712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DF52D-55A4-489C-A718-D3783E811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18E8B2-430B-4F48-821A-5310B4F2DB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2327D-4DE4-496B-869E-CB01597D0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EC59E-DFDE-4E6B-BF81-9F7743E4A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ACB14-BBCA-48F0-951B-550B77691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0B709B-6573-473C-9965-6A433A8E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578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1E5316-6A3B-411E-AD99-37FB1580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9287E-A2C3-4ECD-B99F-3A5952F89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04A8A-A392-4512-99D3-F4E903F26D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94E08-F3E2-40AE-8330-FB1EF3971652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3B705-0CDF-4C33-BB1B-9C77083725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CCC56-6347-4844-AD20-0FB028C847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369D1-022C-4C37-9C76-635D834DE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05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z="4400"/>
              <a:t>Lecture #13 : </a:t>
            </a:r>
          </a:p>
          <a:p>
            <a:r>
              <a:rPr lang="en-US" sz="4400"/>
              <a:t>Inheritance – Extending classes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COMP 116: Object Oriented Programming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3144983" y="3604096"/>
            <a:ext cx="5929552" cy="2547321"/>
          </a:xfrm>
        </p:spPr>
        <p:txBody>
          <a:bodyPr>
            <a:noAutofit/>
          </a:bodyPr>
          <a:lstStyle/>
          <a:p>
            <a:r>
              <a:rPr lang="en-US" b="1" u="sng"/>
              <a:t>Presented by:</a:t>
            </a:r>
          </a:p>
          <a:p>
            <a:r>
              <a:rPr lang="en-US"/>
              <a:t>Roshan Manjushree Adhikari</a:t>
            </a:r>
          </a:p>
          <a:p>
            <a:r>
              <a:rPr lang="en-US"/>
              <a:t>Kathmandu University</a:t>
            </a:r>
          </a:p>
          <a:p>
            <a:r>
              <a:rPr lang="en-US"/>
              <a:t>20</a:t>
            </a:r>
            <a:r>
              <a:rPr lang="en-US" baseline="30000"/>
              <a:t>th</a:t>
            </a:r>
            <a:r>
              <a:rPr lang="en-US"/>
              <a:t> June, 2018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A07B1AF-EA15-4D1A-9EF8-F9EE8EF53D93}"/>
              </a:ext>
            </a:extLst>
          </p:cNvPr>
          <p:cNvGrpSpPr/>
          <p:nvPr/>
        </p:nvGrpSpPr>
        <p:grpSpPr>
          <a:xfrm>
            <a:off x="-300958" y="4640099"/>
            <a:ext cx="4300069" cy="1698053"/>
            <a:chOff x="1724118" y="4873691"/>
            <a:chExt cx="4300069" cy="1698053"/>
          </a:xfrm>
        </p:grpSpPr>
        <p:sp>
          <p:nvSpPr>
            <p:cNvPr id="12" name="Freeform 11"/>
            <p:cNvSpPr/>
            <p:nvPr/>
          </p:nvSpPr>
          <p:spPr>
            <a:xfrm rot="9340997">
              <a:off x="1724118" y="5190508"/>
              <a:ext cx="4222807" cy="1381236"/>
            </a:xfrm>
            <a:custGeom>
              <a:avLst/>
              <a:gdLst>
                <a:gd name="connsiteX0" fmla="*/ 4436533 w 4436533"/>
                <a:gd name="connsiteY0" fmla="*/ 164697 h 1756908"/>
                <a:gd name="connsiteX1" fmla="*/ 2302933 w 4436533"/>
                <a:gd name="connsiteY1" fmla="*/ 350964 h 1756908"/>
                <a:gd name="connsiteX2" fmla="*/ 3132667 w 4436533"/>
                <a:gd name="connsiteY2" fmla="*/ 1756430 h 1756908"/>
                <a:gd name="connsiteX3" fmla="*/ 3623733 w 4436533"/>
                <a:gd name="connsiteY3" fmla="*/ 503364 h 1756908"/>
                <a:gd name="connsiteX4" fmla="*/ 1405467 w 4436533"/>
                <a:gd name="connsiteY4" fmla="*/ 46164 h 1756908"/>
                <a:gd name="connsiteX5" fmla="*/ 0 w 4436533"/>
                <a:gd name="connsiteY5" fmla="*/ 1536297 h 1756908"/>
                <a:gd name="connsiteX0" fmla="*/ 4436533 w 4436533"/>
                <a:gd name="connsiteY0" fmla="*/ 260722 h 1853405"/>
                <a:gd name="connsiteX1" fmla="*/ 2302933 w 4436533"/>
                <a:gd name="connsiteY1" fmla="*/ 446989 h 1853405"/>
                <a:gd name="connsiteX2" fmla="*/ 3132667 w 4436533"/>
                <a:gd name="connsiteY2" fmla="*/ 1852455 h 1853405"/>
                <a:gd name="connsiteX3" fmla="*/ 3623733 w 4436533"/>
                <a:gd name="connsiteY3" fmla="*/ 599389 h 1853405"/>
                <a:gd name="connsiteX4" fmla="*/ 1405467 w 4436533"/>
                <a:gd name="connsiteY4" fmla="*/ 142189 h 1853405"/>
                <a:gd name="connsiteX5" fmla="*/ 0 w 4436533"/>
                <a:gd name="connsiteY5" fmla="*/ 1632322 h 1853405"/>
                <a:gd name="connsiteX0" fmla="*/ 4436533 w 4436533"/>
                <a:gd name="connsiteY0" fmla="*/ 260722 h 1852567"/>
                <a:gd name="connsiteX1" fmla="*/ 2302933 w 4436533"/>
                <a:gd name="connsiteY1" fmla="*/ 446989 h 1852567"/>
                <a:gd name="connsiteX2" fmla="*/ 3132667 w 4436533"/>
                <a:gd name="connsiteY2" fmla="*/ 1852455 h 1852567"/>
                <a:gd name="connsiteX3" fmla="*/ 3623733 w 4436533"/>
                <a:gd name="connsiteY3" fmla="*/ 599389 h 1852567"/>
                <a:gd name="connsiteX4" fmla="*/ 1405467 w 4436533"/>
                <a:gd name="connsiteY4" fmla="*/ 142189 h 1852567"/>
                <a:gd name="connsiteX5" fmla="*/ 0 w 4436533"/>
                <a:gd name="connsiteY5" fmla="*/ 1632322 h 1852567"/>
                <a:gd name="connsiteX0" fmla="*/ 4436533 w 4436533"/>
                <a:gd name="connsiteY0" fmla="*/ 260722 h 1852461"/>
                <a:gd name="connsiteX1" fmla="*/ 2540000 w 4436533"/>
                <a:gd name="connsiteY1" fmla="*/ 616323 h 1852461"/>
                <a:gd name="connsiteX2" fmla="*/ 3132667 w 4436533"/>
                <a:gd name="connsiteY2" fmla="*/ 1852455 h 1852461"/>
                <a:gd name="connsiteX3" fmla="*/ 3623733 w 4436533"/>
                <a:gd name="connsiteY3" fmla="*/ 599389 h 1852461"/>
                <a:gd name="connsiteX4" fmla="*/ 1405467 w 4436533"/>
                <a:gd name="connsiteY4" fmla="*/ 142189 h 1852461"/>
                <a:gd name="connsiteX5" fmla="*/ 0 w 4436533"/>
                <a:gd name="connsiteY5" fmla="*/ 1632322 h 1852461"/>
                <a:gd name="connsiteX0" fmla="*/ 4436533 w 4436533"/>
                <a:gd name="connsiteY0" fmla="*/ 260722 h 1852464"/>
                <a:gd name="connsiteX1" fmla="*/ 2540000 w 4436533"/>
                <a:gd name="connsiteY1" fmla="*/ 616323 h 1852464"/>
                <a:gd name="connsiteX2" fmla="*/ 3132667 w 4436533"/>
                <a:gd name="connsiteY2" fmla="*/ 1852455 h 1852464"/>
                <a:gd name="connsiteX3" fmla="*/ 3623733 w 4436533"/>
                <a:gd name="connsiteY3" fmla="*/ 599389 h 1852464"/>
                <a:gd name="connsiteX4" fmla="*/ 1405467 w 4436533"/>
                <a:gd name="connsiteY4" fmla="*/ 142189 h 1852464"/>
                <a:gd name="connsiteX5" fmla="*/ 0 w 4436533"/>
                <a:gd name="connsiteY5" fmla="*/ 1632322 h 1852464"/>
                <a:gd name="connsiteX0" fmla="*/ 4436533 w 4436533"/>
                <a:gd name="connsiteY0" fmla="*/ 160324 h 1531924"/>
                <a:gd name="connsiteX1" fmla="*/ 2540000 w 4436533"/>
                <a:gd name="connsiteY1" fmla="*/ 515925 h 1531924"/>
                <a:gd name="connsiteX2" fmla="*/ 2997200 w 4436533"/>
                <a:gd name="connsiteY2" fmla="*/ 1413391 h 1531924"/>
                <a:gd name="connsiteX3" fmla="*/ 3623733 w 4436533"/>
                <a:gd name="connsiteY3" fmla="*/ 498991 h 1531924"/>
                <a:gd name="connsiteX4" fmla="*/ 1405467 w 4436533"/>
                <a:gd name="connsiteY4" fmla="*/ 41791 h 1531924"/>
                <a:gd name="connsiteX5" fmla="*/ 0 w 4436533"/>
                <a:gd name="connsiteY5" fmla="*/ 1531924 h 1531924"/>
                <a:gd name="connsiteX0" fmla="*/ 4436533 w 4436533"/>
                <a:gd name="connsiteY0" fmla="*/ 160324 h 1531924"/>
                <a:gd name="connsiteX1" fmla="*/ 2540000 w 4436533"/>
                <a:gd name="connsiteY1" fmla="*/ 515925 h 1531924"/>
                <a:gd name="connsiteX2" fmla="*/ 2997200 w 4436533"/>
                <a:gd name="connsiteY2" fmla="*/ 1413391 h 1531924"/>
                <a:gd name="connsiteX3" fmla="*/ 3623733 w 4436533"/>
                <a:gd name="connsiteY3" fmla="*/ 498991 h 1531924"/>
                <a:gd name="connsiteX4" fmla="*/ 1405467 w 4436533"/>
                <a:gd name="connsiteY4" fmla="*/ 41791 h 1531924"/>
                <a:gd name="connsiteX5" fmla="*/ 0 w 4436533"/>
                <a:gd name="connsiteY5" fmla="*/ 1531924 h 1531924"/>
                <a:gd name="connsiteX0" fmla="*/ 3031066 w 3031066"/>
                <a:gd name="connsiteY0" fmla="*/ 160324 h 1419470"/>
                <a:gd name="connsiteX1" fmla="*/ 1134533 w 3031066"/>
                <a:gd name="connsiteY1" fmla="*/ 515925 h 1419470"/>
                <a:gd name="connsiteX2" fmla="*/ 1591733 w 3031066"/>
                <a:gd name="connsiteY2" fmla="*/ 1413391 h 1419470"/>
                <a:gd name="connsiteX3" fmla="*/ 2218266 w 3031066"/>
                <a:gd name="connsiteY3" fmla="*/ 498991 h 1419470"/>
                <a:gd name="connsiteX4" fmla="*/ 0 w 3031066"/>
                <a:gd name="connsiteY4" fmla="*/ 41791 h 1419470"/>
                <a:gd name="connsiteX0" fmla="*/ 4199466 w 4199466"/>
                <a:gd name="connsiteY0" fmla="*/ 5331 h 1264150"/>
                <a:gd name="connsiteX1" fmla="*/ 2302933 w 4199466"/>
                <a:gd name="connsiteY1" fmla="*/ 360932 h 1264150"/>
                <a:gd name="connsiteX2" fmla="*/ 2760133 w 4199466"/>
                <a:gd name="connsiteY2" fmla="*/ 1258398 h 1264150"/>
                <a:gd name="connsiteX3" fmla="*/ 3386666 w 4199466"/>
                <a:gd name="connsiteY3" fmla="*/ 343998 h 1264150"/>
                <a:gd name="connsiteX4" fmla="*/ 0 w 4199466"/>
                <a:gd name="connsiteY4" fmla="*/ 174664 h 1264150"/>
                <a:gd name="connsiteX0" fmla="*/ 4199466 w 4199466"/>
                <a:gd name="connsiteY0" fmla="*/ 272347 h 1531166"/>
                <a:gd name="connsiteX1" fmla="*/ 2302933 w 4199466"/>
                <a:gd name="connsiteY1" fmla="*/ 627948 h 1531166"/>
                <a:gd name="connsiteX2" fmla="*/ 2760133 w 4199466"/>
                <a:gd name="connsiteY2" fmla="*/ 1525414 h 1531166"/>
                <a:gd name="connsiteX3" fmla="*/ 3386666 w 4199466"/>
                <a:gd name="connsiteY3" fmla="*/ 611014 h 1531166"/>
                <a:gd name="connsiteX4" fmla="*/ 0 w 4199466"/>
                <a:gd name="connsiteY4" fmla="*/ 441680 h 1531166"/>
                <a:gd name="connsiteX0" fmla="*/ 4199466 w 4199466"/>
                <a:gd name="connsiteY0" fmla="*/ 340911 h 1602433"/>
                <a:gd name="connsiteX1" fmla="*/ 2302933 w 4199466"/>
                <a:gd name="connsiteY1" fmla="*/ 696512 h 1602433"/>
                <a:gd name="connsiteX2" fmla="*/ 2760133 w 4199466"/>
                <a:gd name="connsiteY2" fmla="*/ 1593978 h 1602433"/>
                <a:gd name="connsiteX3" fmla="*/ 3386666 w 4199466"/>
                <a:gd name="connsiteY3" fmla="*/ 679578 h 1602433"/>
                <a:gd name="connsiteX4" fmla="*/ 0 w 4199466"/>
                <a:gd name="connsiteY4" fmla="*/ 510244 h 1602433"/>
                <a:gd name="connsiteX0" fmla="*/ 4199466 w 4199466"/>
                <a:gd name="connsiteY0" fmla="*/ 320417 h 1573620"/>
                <a:gd name="connsiteX1" fmla="*/ 2302933 w 4199466"/>
                <a:gd name="connsiteY1" fmla="*/ 676018 h 1573620"/>
                <a:gd name="connsiteX2" fmla="*/ 2760133 w 4199466"/>
                <a:gd name="connsiteY2" fmla="*/ 1573484 h 1573620"/>
                <a:gd name="connsiteX3" fmla="*/ 3183466 w 4199466"/>
                <a:gd name="connsiteY3" fmla="*/ 726817 h 1573620"/>
                <a:gd name="connsiteX4" fmla="*/ 0 w 4199466"/>
                <a:gd name="connsiteY4" fmla="*/ 489750 h 1573620"/>
                <a:gd name="connsiteX0" fmla="*/ 4199466 w 4199466"/>
                <a:gd name="connsiteY0" fmla="*/ 320417 h 1573493"/>
                <a:gd name="connsiteX1" fmla="*/ 2048933 w 4199466"/>
                <a:gd name="connsiteY1" fmla="*/ 743751 h 1573493"/>
                <a:gd name="connsiteX2" fmla="*/ 2760133 w 4199466"/>
                <a:gd name="connsiteY2" fmla="*/ 1573484 h 1573493"/>
                <a:gd name="connsiteX3" fmla="*/ 3183466 w 4199466"/>
                <a:gd name="connsiteY3" fmla="*/ 726817 h 1573493"/>
                <a:gd name="connsiteX4" fmla="*/ 0 w 4199466"/>
                <a:gd name="connsiteY4" fmla="*/ 489750 h 1573493"/>
                <a:gd name="connsiteX0" fmla="*/ 4199466 w 4199466"/>
                <a:gd name="connsiteY0" fmla="*/ 320417 h 1573522"/>
                <a:gd name="connsiteX1" fmla="*/ 2048933 w 4199466"/>
                <a:gd name="connsiteY1" fmla="*/ 743751 h 1573522"/>
                <a:gd name="connsiteX2" fmla="*/ 2760133 w 4199466"/>
                <a:gd name="connsiteY2" fmla="*/ 1573484 h 1573522"/>
                <a:gd name="connsiteX3" fmla="*/ 3183466 w 4199466"/>
                <a:gd name="connsiteY3" fmla="*/ 726817 h 1573522"/>
                <a:gd name="connsiteX4" fmla="*/ 0 w 4199466"/>
                <a:gd name="connsiteY4" fmla="*/ 489750 h 1573522"/>
                <a:gd name="connsiteX0" fmla="*/ 4199466 w 4199466"/>
                <a:gd name="connsiteY0" fmla="*/ 254880 h 1474089"/>
                <a:gd name="connsiteX1" fmla="*/ 2048933 w 4199466"/>
                <a:gd name="connsiteY1" fmla="*/ 678214 h 1474089"/>
                <a:gd name="connsiteX2" fmla="*/ 2675467 w 4199466"/>
                <a:gd name="connsiteY2" fmla="*/ 1474080 h 1474089"/>
                <a:gd name="connsiteX3" fmla="*/ 3183466 w 4199466"/>
                <a:gd name="connsiteY3" fmla="*/ 661280 h 1474089"/>
                <a:gd name="connsiteX4" fmla="*/ 0 w 4199466"/>
                <a:gd name="connsiteY4" fmla="*/ 424213 h 1474089"/>
                <a:gd name="connsiteX0" fmla="*/ 4199466 w 4199466"/>
                <a:gd name="connsiteY0" fmla="*/ 254880 h 1476478"/>
                <a:gd name="connsiteX1" fmla="*/ 2048933 w 4199466"/>
                <a:gd name="connsiteY1" fmla="*/ 678214 h 1476478"/>
                <a:gd name="connsiteX2" fmla="*/ 2675467 w 4199466"/>
                <a:gd name="connsiteY2" fmla="*/ 1474080 h 1476478"/>
                <a:gd name="connsiteX3" fmla="*/ 3183466 w 4199466"/>
                <a:gd name="connsiteY3" fmla="*/ 661280 h 1476478"/>
                <a:gd name="connsiteX4" fmla="*/ 0 w 4199466"/>
                <a:gd name="connsiteY4" fmla="*/ 424213 h 1476478"/>
                <a:gd name="connsiteX0" fmla="*/ 4199466 w 4199466"/>
                <a:gd name="connsiteY0" fmla="*/ 279753 h 1501814"/>
                <a:gd name="connsiteX1" fmla="*/ 2048933 w 4199466"/>
                <a:gd name="connsiteY1" fmla="*/ 703087 h 1501814"/>
                <a:gd name="connsiteX2" fmla="*/ 2675467 w 4199466"/>
                <a:gd name="connsiteY2" fmla="*/ 1498953 h 1501814"/>
                <a:gd name="connsiteX3" fmla="*/ 3183466 w 4199466"/>
                <a:gd name="connsiteY3" fmla="*/ 686153 h 1501814"/>
                <a:gd name="connsiteX4" fmla="*/ 0 w 4199466"/>
                <a:gd name="connsiteY4" fmla="*/ 449086 h 1501814"/>
                <a:gd name="connsiteX0" fmla="*/ 4199466 w 4199466"/>
                <a:gd name="connsiteY0" fmla="*/ 279753 h 1499053"/>
                <a:gd name="connsiteX1" fmla="*/ 2099733 w 4199466"/>
                <a:gd name="connsiteY1" fmla="*/ 635354 h 1499053"/>
                <a:gd name="connsiteX2" fmla="*/ 2675467 w 4199466"/>
                <a:gd name="connsiteY2" fmla="*/ 1498953 h 1499053"/>
                <a:gd name="connsiteX3" fmla="*/ 3183466 w 4199466"/>
                <a:gd name="connsiteY3" fmla="*/ 686153 h 1499053"/>
                <a:gd name="connsiteX4" fmla="*/ 0 w 4199466"/>
                <a:gd name="connsiteY4" fmla="*/ 449086 h 1499053"/>
                <a:gd name="connsiteX0" fmla="*/ 4199466 w 4199466"/>
                <a:gd name="connsiteY0" fmla="*/ 279753 h 1499053"/>
                <a:gd name="connsiteX1" fmla="*/ 2099733 w 4199466"/>
                <a:gd name="connsiteY1" fmla="*/ 635354 h 1499053"/>
                <a:gd name="connsiteX2" fmla="*/ 2675467 w 4199466"/>
                <a:gd name="connsiteY2" fmla="*/ 1498953 h 1499053"/>
                <a:gd name="connsiteX3" fmla="*/ 3183466 w 4199466"/>
                <a:gd name="connsiteY3" fmla="*/ 686153 h 1499053"/>
                <a:gd name="connsiteX4" fmla="*/ 0 w 4199466"/>
                <a:gd name="connsiteY4" fmla="*/ 449086 h 1499053"/>
                <a:gd name="connsiteX0" fmla="*/ 4199466 w 4199466"/>
                <a:gd name="connsiteY0" fmla="*/ 376915 h 1596472"/>
                <a:gd name="connsiteX1" fmla="*/ 2099733 w 4199466"/>
                <a:gd name="connsiteY1" fmla="*/ 732516 h 1596472"/>
                <a:gd name="connsiteX2" fmla="*/ 2675467 w 4199466"/>
                <a:gd name="connsiteY2" fmla="*/ 1596115 h 1596472"/>
                <a:gd name="connsiteX3" fmla="*/ 3183466 w 4199466"/>
                <a:gd name="connsiteY3" fmla="*/ 783315 h 1596472"/>
                <a:gd name="connsiteX4" fmla="*/ 0 w 4199466"/>
                <a:gd name="connsiteY4" fmla="*/ 546248 h 1596472"/>
                <a:gd name="connsiteX0" fmla="*/ 4199466 w 4199466"/>
                <a:gd name="connsiteY0" fmla="*/ 243473 h 1115335"/>
                <a:gd name="connsiteX1" fmla="*/ 2099733 w 4199466"/>
                <a:gd name="connsiteY1" fmla="*/ 599074 h 1115335"/>
                <a:gd name="connsiteX2" fmla="*/ 2641098 w 4199466"/>
                <a:gd name="connsiteY2" fmla="*/ 1115187 h 1115335"/>
                <a:gd name="connsiteX3" fmla="*/ 3183466 w 4199466"/>
                <a:gd name="connsiteY3" fmla="*/ 649873 h 1115335"/>
                <a:gd name="connsiteX4" fmla="*/ 0 w 4199466"/>
                <a:gd name="connsiteY4" fmla="*/ 412806 h 1115335"/>
                <a:gd name="connsiteX0" fmla="*/ 4199466 w 4199466"/>
                <a:gd name="connsiteY0" fmla="*/ 279036 h 1151030"/>
                <a:gd name="connsiteX1" fmla="*/ 2099733 w 4199466"/>
                <a:gd name="connsiteY1" fmla="*/ 634637 h 1151030"/>
                <a:gd name="connsiteX2" fmla="*/ 2641098 w 4199466"/>
                <a:gd name="connsiteY2" fmla="*/ 1150750 h 1151030"/>
                <a:gd name="connsiteX3" fmla="*/ 3183466 w 4199466"/>
                <a:gd name="connsiteY3" fmla="*/ 685436 h 1151030"/>
                <a:gd name="connsiteX4" fmla="*/ 0 w 4199466"/>
                <a:gd name="connsiteY4" fmla="*/ 448369 h 1151030"/>
                <a:gd name="connsiteX0" fmla="*/ 4199466 w 4199466"/>
                <a:gd name="connsiteY0" fmla="*/ 279036 h 1151030"/>
                <a:gd name="connsiteX1" fmla="*/ 2099733 w 4199466"/>
                <a:gd name="connsiteY1" fmla="*/ 634637 h 1151030"/>
                <a:gd name="connsiteX2" fmla="*/ 2641098 w 4199466"/>
                <a:gd name="connsiteY2" fmla="*/ 1150750 h 1151030"/>
                <a:gd name="connsiteX3" fmla="*/ 3183466 w 4199466"/>
                <a:gd name="connsiteY3" fmla="*/ 685436 h 1151030"/>
                <a:gd name="connsiteX4" fmla="*/ 0 w 4199466"/>
                <a:gd name="connsiteY4" fmla="*/ 448369 h 1151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9466" h="1151030">
                  <a:moveTo>
                    <a:pt x="4199466" y="279036"/>
                  </a:moveTo>
                  <a:cubicBezTo>
                    <a:pt x="3241321" y="239525"/>
                    <a:pt x="2236563" y="182670"/>
                    <a:pt x="2099733" y="634637"/>
                  </a:cubicBezTo>
                  <a:cubicBezTo>
                    <a:pt x="1962903" y="1086604"/>
                    <a:pt x="2460476" y="1142284"/>
                    <a:pt x="2641098" y="1150750"/>
                  </a:cubicBezTo>
                  <a:cubicBezTo>
                    <a:pt x="2821720" y="1159216"/>
                    <a:pt x="3197646" y="975667"/>
                    <a:pt x="3183466" y="685436"/>
                  </a:cubicBezTo>
                  <a:cubicBezTo>
                    <a:pt x="3169286" y="395205"/>
                    <a:pt x="2111021" y="-553521"/>
                    <a:pt x="0" y="448369"/>
                  </a:cubicBezTo>
                </a:path>
              </a:pathLst>
            </a:custGeom>
            <a:ln>
              <a:solidFill>
                <a:schemeClr val="bg1">
                  <a:lumMod val="75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60"/>
            </a:p>
          </p:txBody>
        </p:sp>
        <p:sp>
          <p:nvSpPr>
            <p:cNvPr id="13" name="Isosceles Triangle 9"/>
            <p:cNvSpPr/>
            <p:nvPr/>
          </p:nvSpPr>
          <p:spPr>
            <a:xfrm rot="2110876">
              <a:off x="5795981" y="4873691"/>
              <a:ext cx="228206" cy="308981"/>
            </a:xfrm>
            <a:custGeom>
              <a:avLst/>
              <a:gdLst/>
              <a:ahLst/>
              <a:cxnLst/>
              <a:rect l="l" t="t" r="r" b="b"/>
              <a:pathLst>
                <a:path w="696359" h="1149768">
                  <a:moveTo>
                    <a:pt x="355075" y="0"/>
                  </a:moveTo>
                  <a:lnTo>
                    <a:pt x="696359" y="1105109"/>
                  </a:lnTo>
                  <a:lnTo>
                    <a:pt x="372008" y="801168"/>
                  </a:lnTo>
                  <a:lnTo>
                    <a:pt x="0" y="1149768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60"/>
            </a:p>
          </p:txBody>
        </p:sp>
      </p:grpSp>
    </p:spTree>
    <p:extLst>
      <p:ext uri="{BB962C8B-B14F-4D97-AF65-F5344CB8AC3E}">
        <p14:creationId xmlns:p14="http://schemas.microsoft.com/office/powerpoint/2010/main" val="177979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2EEC93-F0EB-42B1-9AD8-9D9C025A5DC3}"/>
              </a:ext>
            </a:extLst>
          </p:cNvPr>
          <p:cNvSpPr/>
          <p:nvPr/>
        </p:nvSpPr>
        <p:spPr>
          <a:xfrm>
            <a:off x="755073" y="3429000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00D01D9-4C62-4433-AFD4-4308572E4D8F}"/>
              </a:ext>
            </a:extLst>
          </p:cNvPr>
          <p:cNvCxnSpPr/>
          <p:nvPr/>
        </p:nvCxnSpPr>
        <p:spPr>
          <a:xfrm>
            <a:off x="741219" y="4135581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C70EDAE-52D3-4D80-936B-4A923807E35C}"/>
              </a:ext>
            </a:extLst>
          </p:cNvPr>
          <p:cNvSpPr txBox="1"/>
          <p:nvPr/>
        </p:nvSpPr>
        <p:spPr>
          <a:xfrm>
            <a:off x="1256146" y="3551458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Square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421EF9-ED64-443F-9A67-9C1051B4734C}"/>
              </a:ext>
            </a:extLst>
          </p:cNvPr>
          <p:cNvSpPr/>
          <p:nvPr/>
        </p:nvSpPr>
        <p:spPr>
          <a:xfrm>
            <a:off x="3973947" y="3429000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C02EB4-F013-4106-AC46-E75A296D6C4B}"/>
              </a:ext>
            </a:extLst>
          </p:cNvPr>
          <p:cNvCxnSpPr/>
          <p:nvPr/>
        </p:nvCxnSpPr>
        <p:spPr>
          <a:xfrm>
            <a:off x="3960093" y="4135581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CACB583-C417-4E22-BDF6-DF77DBF08556}"/>
              </a:ext>
            </a:extLst>
          </p:cNvPr>
          <p:cNvSpPr txBox="1"/>
          <p:nvPr/>
        </p:nvSpPr>
        <p:spPr>
          <a:xfrm>
            <a:off x="4475020" y="3551458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Circle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E24450-8895-4472-B5CB-28D074160C5D}"/>
              </a:ext>
            </a:extLst>
          </p:cNvPr>
          <p:cNvSpPr/>
          <p:nvPr/>
        </p:nvSpPr>
        <p:spPr>
          <a:xfrm>
            <a:off x="7206671" y="3408218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884D99-A5FB-4D74-B071-BED72F133A48}"/>
              </a:ext>
            </a:extLst>
          </p:cNvPr>
          <p:cNvCxnSpPr>
            <a:cxnSpLocks/>
          </p:cNvCxnSpPr>
          <p:nvPr/>
        </p:nvCxnSpPr>
        <p:spPr>
          <a:xfrm>
            <a:off x="7192817" y="4114799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D0509C6-B19F-4C3E-BF64-B4597CF7BD15}"/>
              </a:ext>
            </a:extLst>
          </p:cNvPr>
          <p:cNvSpPr txBox="1"/>
          <p:nvPr/>
        </p:nvSpPr>
        <p:spPr>
          <a:xfrm>
            <a:off x="7707744" y="3530676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Triangle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6206204-98CA-4A29-BA54-38FC972591A0}"/>
              </a:ext>
            </a:extLst>
          </p:cNvPr>
          <p:cNvSpPr/>
          <p:nvPr/>
        </p:nvSpPr>
        <p:spPr>
          <a:xfrm>
            <a:off x="3423230" y="373340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FE0691B-212F-4522-9681-7B3DE70A318C}"/>
              </a:ext>
            </a:extLst>
          </p:cNvPr>
          <p:cNvCxnSpPr/>
          <p:nvPr/>
        </p:nvCxnSpPr>
        <p:spPr>
          <a:xfrm>
            <a:off x="3409376" y="1079921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F17D318-190E-4208-9BF2-9B1EE6D0A922}"/>
              </a:ext>
            </a:extLst>
          </p:cNvPr>
          <p:cNvSpPr txBox="1"/>
          <p:nvPr/>
        </p:nvSpPr>
        <p:spPr>
          <a:xfrm>
            <a:off x="3924303" y="495798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Shape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2182EA-0A23-491A-A604-3FAED34677B0}"/>
              </a:ext>
            </a:extLst>
          </p:cNvPr>
          <p:cNvSpPr txBox="1"/>
          <p:nvPr/>
        </p:nvSpPr>
        <p:spPr>
          <a:xfrm>
            <a:off x="3510976" y="1301298"/>
            <a:ext cx="213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rotate()</a:t>
            </a:r>
          </a:p>
          <a:p>
            <a:r>
              <a:rPr lang="en-US" sz="2400">
                <a:latin typeface="Consolas" panose="020B0609020204030204" pitchFamily="49" charset="0"/>
              </a:rPr>
              <a:t>playSound()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9A0A36-1981-4977-809A-79583C7A3DF0}"/>
              </a:ext>
            </a:extLst>
          </p:cNvPr>
          <p:cNvCxnSpPr>
            <a:cxnSpLocks/>
          </p:cNvCxnSpPr>
          <p:nvPr/>
        </p:nvCxnSpPr>
        <p:spPr>
          <a:xfrm flipH="1">
            <a:off x="1572496" y="1893609"/>
            <a:ext cx="1681021" cy="141293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DEED999-FB52-4590-B8EB-1E8E8186592F}"/>
              </a:ext>
            </a:extLst>
          </p:cNvPr>
          <p:cNvCxnSpPr>
            <a:cxnSpLocks/>
          </p:cNvCxnSpPr>
          <p:nvPr/>
        </p:nvCxnSpPr>
        <p:spPr>
          <a:xfrm>
            <a:off x="5934361" y="1816718"/>
            <a:ext cx="1773383" cy="138590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1BE249A-326D-40BE-9CFF-5D61559389FE}"/>
              </a:ext>
            </a:extLst>
          </p:cNvPr>
          <p:cNvCxnSpPr>
            <a:cxnSpLocks/>
          </p:cNvCxnSpPr>
          <p:nvPr/>
        </p:nvCxnSpPr>
        <p:spPr>
          <a:xfrm>
            <a:off x="4761350" y="2552137"/>
            <a:ext cx="79669" cy="744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497E286-75B6-4563-9280-893F7B6F975C}"/>
              </a:ext>
            </a:extLst>
          </p:cNvPr>
          <p:cNvSpPr txBox="1"/>
          <p:nvPr/>
        </p:nvSpPr>
        <p:spPr>
          <a:xfrm>
            <a:off x="6353465" y="602867"/>
            <a:ext cx="29787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Comic Sans MS" panose="030F0702030302020204" pitchFamily="66" charset="0"/>
              </a:rPr>
              <a:t>base class</a:t>
            </a:r>
          </a:p>
          <a:p>
            <a:r>
              <a:rPr lang="en-US" sz="2800">
                <a:latin typeface="Comic Sans MS" panose="030F0702030302020204" pitchFamily="66" charset="0"/>
              </a:rPr>
              <a:t>(more abstract)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1CCAA5-7408-4B16-A193-24D93AFEA980}"/>
              </a:ext>
            </a:extLst>
          </p:cNvPr>
          <p:cNvSpPr txBox="1"/>
          <p:nvPr/>
        </p:nvSpPr>
        <p:spPr>
          <a:xfrm>
            <a:off x="5088085" y="5810405"/>
            <a:ext cx="29787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Comic Sans MS" panose="030F0702030302020204" pitchFamily="66" charset="0"/>
              </a:rPr>
              <a:t>Derived class </a:t>
            </a:r>
          </a:p>
          <a:p>
            <a:r>
              <a:rPr lang="en-US" sz="2800">
                <a:latin typeface="Comic Sans MS" panose="030F0702030302020204" pitchFamily="66" charset="0"/>
              </a:rPr>
              <a:t>(more specific)</a:t>
            </a:r>
          </a:p>
        </p:txBody>
      </p:sp>
    </p:spTree>
    <p:extLst>
      <p:ext uri="{BB962C8B-B14F-4D97-AF65-F5344CB8AC3E}">
        <p14:creationId xmlns:p14="http://schemas.microsoft.com/office/powerpoint/2010/main" val="2012224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7BC6C-9264-47B8-9878-DFEC5E4BB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But wait !! There’s been a change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263A4B6-619D-495F-A8E9-0E4398C02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02994">
            <a:off x="6537563" y="935497"/>
            <a:ext cx="3333932" cy="6146938"/>
          </a:xfr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FB129C8-43EA-45D8-9F5F-76E37915EBAD}"/>
              </a:ext>
            </a:extLst>
          </p:cNvPr>
          <p:cNvSpPr txBox="1">
            <a:spLocks/>
          </p:cNvSpPr>
          <p:nvPr/>
        </p:nvSpPr>
        <p:spPr>
          <a:xfrm>
            <a:off x="492883" y="2107800"/>
            <a:ext cx="466199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>
                <a:latin typeface="Comic Sans MS" panose="030F0702030302020204" pitchFamily="66" charset="0"/>
              </a:rPr>
              <a:t>There will be amoeba shape on the screen, with the others.  When the user clicks on amoeba, it will rotate like others, and play a sound file.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>
              <a:latin typeface="Comic Sans MS" panose="030F0702030302020204" pitchFamily="66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i="1">
                <a:latin typeface="Comic Sans MS" panose="030F0702030302020204" pitchFamily="66" charset="0"/>
              </a:rPr>
              <a:t>Note : Point of rotation of amoeba is different from other shape.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864B833-6738-4AD4-BC2C-E0A7C07EA554}"/>
              </a:ext>
            </a:extLst>
          </p:cNvPr>
          <p:cNvSpPr/>
          <p:nvPr/>
        </p:nvSpPr>
        <p:spPr>
          <a:xfrm>
            <a:off x="9092015" y="2845691"/>
            <a:ext cx="249380" cy="2493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A801B78-DBED-4E7E-8435-205234304EB1}"/>
              </a:ext>
            </a:extLst>
          </p:cNvPr>
          <p:cNvSpPr txBox="1">
            <a:spLocks/>
          </p:cNvSpPr>
          <p:nvPr/>
        </p:nvSpPr>
        <p:spPr>
          <a:xfrm>
            <a:off x="9459095" y="4008965"/>
            <a:ext cx="2339640" cy="65217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>
                <a:latin typeface="Comic Sans MS" panose="030F0702030302020204" pitchFamily="66" charset="0"/>
              </a:rPr>
              <a:t>point of rotation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617CF4F0-07ED-44C4-B588-FCA5D1863918}"/>
              </a:ext>
            </a:extLst>
          </p:cNvPr>
          <p:cNvCxnSpPr>
            <a:cxnSpLocks/>
          </p:cNvCxnSpPr>
          <p:nvPr/>
        </p:nvCxnSpPr>
        <p:spPr>
          <a:xfrm rot="16200000" flipV="1">
            <a:off x="9262153" y="3320257"/>
            <a:ext cx="781336" cy="561778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941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2EEC93-F0EB-42B1-9AD8-9D9C025A5DC3}"/>
              </a:ext>
            </a:extLst>
          </p:cNvPr>
          <p:cNvSpPr/>
          <p:nvPr/>
        </p:nvSpPr>
        <p:spPr>
          <a:xfrm>
            <a:off x="228657" y="3445240"/>
            <a:ext cx="1960434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00D01D9-4C62-4433-AFD4-4308572E4D8F}"/>
              </a:ext>
            </a:extLst>
          </p:cNvPr>
          <p:cNvCxnSpPr>
            <a:cxnSpLocks/>
          </p:cNvCxnSpPr>
          <p:nvPr/>
        </p:nvCxnSpPr>
        <p:spPr>
          <a:xfrm>
            <a:off x="228657" y="4151821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C70EDAE-52D3-4D80-936B-4A923807E35C}"/>
              </a:ext>
            </a:extLst>
          </p:cNvPr>
          <p:cNvSpPr txBox="1"/>
          <p:nvPr/>
        </p:nvSpPr>
        <p:spPr>
          <a:xfrm>
            <a:off x="539238" y="3567698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Square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421EF9-ED64-443F-9A67-9C1051B4734C}"/>
              </a:ext>
            </a:extLst>
          </p:cNvPr>
          <p:cNvSpPr/>
          <p:nvPr/>
        </p:nvSpPr>
        <p:spPr>
          <a:xfrm>
            <a:off x="2794068" y="3436088"/>
            <a:ext cx="1849590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C02EB4-F013-4106-AC46-E75A296D6C4B}"/>
              </a:ext>
            </a:extLst>
          </p:cNvPr>
          <p:cNvCxnSpPr>
            <a:cxnSpLocks/>
          </p:cNvCxnSpPr>
          <p:nvPr/>
        </p:nvCxnSpPr>
        <p:spPr>
          <a:xfrm>
            <a:off x="2794068" y="4142669"/>
            <a:ext cx="184959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CACB583-C417-4E22-BDF6-DF77DBF08556}"/>
              </a:ext>
            </a:extLst>
          </p:cNvPr>
          <p:cNvSpPr txBox="1"/>
          <p:nvPr/>
        </p:nvSpPr>
        <p:spPr>
          <a:xfrm>
            <a:off x="3049227" y="3558546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Circle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E24450-8895-4472-B5CB-28D074160C5D}"/>
              </a:ext>
            </a:extLst>
          </p:cNvPr>
          <p:cNvSpPr/>
          <p:nvPr/>
        </p:nvSpPr>
        <p:spPr>
          <a:xfrm>
            <a:off x="5321685" y="3444250"/>
            <a:ext cx="1893466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884D99-A5FB-4D74-B071-BED72F133A48}"/>
              </a:ext>
            </a:extLst>
          </p:cNvPr>
          <p:cNvCxnSpPr>
            <a:cxnSpLocks/>
          </p:cNvCxnSpPr>
          <p:nvPr/>
        </p:nvCxnSpPr>
        <p:spPr>
          <a:xfrm>
            <a:off x="5321685" y="4150831"/>
            <a:ext cx="1893466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D0509C6-B19F-4C3E-BF64-B4597CF7BD15}"/>
              </a:ext>
            </a:extLst>
          </p:cNvPr>
          <p:cNvSpPr txBox="1"/>
          <p:nvPr/>
        </p:nvSpPr>
        <p:spPr>
          <a:xfrm>
            <a:off x="5530668" y="3566708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Triangle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6206204-98CA-4A29-BA54-38FC972591A0}"/>
              </a:ext>
            </a:extLst>
          </p:cNvPr>
          <p:cNvSpPr/>
          <p:nvPr/>
        </p:nvSpPr>
        <p:spPr>
          <a:xfrm>
            <a:off x="3423230" y="373340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FE0691B-212F-4522-9681-7B3DE70A318C}"/>
              </a:ext>
            </a:extLst>
          </p:cNvPr>
          <p:cNvCxnSpPr/>
          <p:nvPr/>
        </p:nvCxnSpPr>
        <p:spPr>
          <a:xfrm>
            <a:off x="3409376" y="1079921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F17D318-190E-4208-9BF2-9B1EE6D0A922}"/>
              </a:ext>
            </a:extLst>
          </p:cNvPr>
          <p:cNvSpPr txBox="1"/>
          <p:nvPr/>
        </p:nvSpPr>
        <p:spPr>
          <a:xfrm>
            <a:off x="3924303" y="495798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Shape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2182EA-0A23-491A-A604-3FAED34677B0}"/>
              </a:ext>
            </a:extLst>
          </p:cNvPr>
          <p:cNvSpPr txBox="1"/>
          <p:nvPr/>
        </p:nvSpPr>
        <p:spPr>
          <a:xfrm>
            <a:off x="3510976" y="1301298"/>
            <a:ext cx="213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rotate()</a:t>
            </a:r>
          </a:p>
          <a:p>
            <a:r>
              <a:rPr lang="en-US" sz="2400">
                <a:latin typeface="Consolas" panose="020B0609020204030204" pitchFamily="49" charset="0"/>
              </a:rPr>
              <a:t>playSound()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9A0A36-1981-4977-809A-79583C7A3DF0}"/>
              </a:ext>
            </a:extLst>
          </p:cNvPr>
          <p:cNvCxnSpPr>
            <a:cxnSpLocks/>
          </p:cNvCxnSpPr>
          <p:nvPr/>
        </p:nvCxnSpPr>
        <p:spPr>
          <a:xfrm flipH="1">
            <a:off x="1572496" y="1893609"/>
            <a:ext cx="1681021" cy="141293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DEED999-FB52-4590-B8EB-1E8E8186592F}"/>
              </a:ext>
            </a:extLst>
          </p:cNvPr>
          <p:cNvCxnSpPr>
            <a:cxnSpLocks/>
          </p:cNvCxnSpPr>
          <p:nvPr/>
        </p:nvCxnSpPr>
        <p:spPr>
          <a:xfrm>
            <a:off x="5649194" y="2535302"/>
            <a:ext cx="804956" cy="86134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1BE249A-326D-40BE-9CFF-5D61559389FE}"/>
              </a:ext>
            </a:extLst>
          </p:cNvPr>
          <p:cNvCxnSpPr>
            <a:cxnSpLocks/>
          </p:cNvCxnSpPr>
          <p:nvPr/>
        </p:nvCxnSpPr>
        <p:spPr>
          <a:xfrm flipH="1">
            <a:off x="3924303" y="2535302"/>
            <a:ext cx="641684" cy="77124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B70469F-8D11-4616-B952-5C3F9A081AF7}"/>
              </a:ext>
            </a:extLst>
          </p:cNvPr>
          <p:cNvSpPr/>
          <p:nvPr/>
        </p:nvSpPr>
        <p:spPr>
          <a:xfrm>
            <a:off x="7707744" y="3397256"/>
            <a:ext cx="3126490" cy="339038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66012A0-6D24-436A-9CD4-A57B5FAB0EBF}"/>
              </a:ext>
            </a:extLst>
          </p:cNvPr>
          <p:cNvCxnSpPr>
            <a:cxnSpLocks/>
          </p:cNvCxnSpPr>
          <p:nvPr/>
        </p:nvCxnSpPr>
        <p:spPr>
          <a:xfrm>
            <a:off x="7693890" y="4103838"/>
            <a:ext cx="31403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38D50CF-8075-4977-847B-558CCC22FB76}"/>
              </a:ext>
            </a:extLst>
          </p:cNvPr>
          <p:cNvSpPr txBox="1"/>
          <p:nvPr/>
        </p:nvSpPr>
        <p:spPr>
          <a:xfrm>
            <a:off x="8208817" y="3519715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Amoeba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E2E0344-E412-4098-B87D-0BC72E857988}"/>
              </a:ext>
            </a:extLst>
          </p:cNvPr>
          <p:cNvSpPr txBox="1"/>
          <p:nvPr/>
        </p:nvSpPr>
        <p:spPr>
          <a:xfrm>
            <a:off x="7865900" y="4124620"/>
            <a:ext cx="312649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rotate() {</a:t>
            </a:r>
          </a:p>
          <a:p>
            <a:r>
              <a:rPr lang="en-US" i="1">
                <a:latin typeface="Consolas" panose="020B0609020204030204" pitchFamily="49" charset="0"/>
              </a:rPr>
              <a:t>//amoeba-specific //rotate code </a:t>
            </a:r>
            <a:r>
              <a:rPr lang="en-US" sz="2400" i="1">
                <a:latin typeface="Consolas" panose="020B0609020204030204" pitchFamily="49" charset="0"/>
              </a:rPr>
              <a:t>}</a:t>
            </a:r>
            <a:endParaRPr lang="en-US">
              <a:latin typeface="Consolas" panose="020B0609020204030204" pitchFamily="49" charset="0"/>
            </a:endParaRPr>
          </a:p>
          <a:p>
            <a:endParaRPr lang="en-US" i="1">
              <a:latin typeface="Consolas" panose="020B0609020204030204" pitchFamily="49" charset="0"/>
            </a:endParaRPr>
          </a:p>
          <a:p>
            <a:r>
              <a:rPr lang="en-US" sz="2400">
                <a:latin typeface="Consolas" panose="020B0609020204030204" pitchFamily="49" charset="0"/>
              </a:rPr>
              <a:t>playSound() {</a:t>
            </a:r>
          </a:p>
          <a:p>
            <a:r>
              <a:rPr lang="en-US" i="1">
                <a:latin typeface="Consolas" panose="020B0609020204030204" pitchFamily="49" charset="0"/>
              </a:rPr>
              <a:t>//amoeba-specific //sound code </a:t>
            </a:r>
            <a:r>
              <a:rPr lang="en-US" sz="2400" i="1">
                <a:latin typeface="Consolas" panose="020B0609020204030204" pitchFamily="49" charset="0"/>
              </a:rPr>
              <a:t>}</a:t>
            </a:r>
            <a:endParaRPr lang="en-US" i="1">
              <a:latin typeface="Consolas" panose="020B0609020204030204" pitchFamily="49" charset="0"/>
            </a:endParaRPr>
          </a:p>
          <a:p>
            <a:endParaRPr lang="en-US" sz="2400">
              <a:latin typeface="Consolas" panose="020B0609020204030204" pitchFamily="49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688A0BB-5A27-4317-91E6-20688A44D00F}"/>
              </a:ext>
            </a:extLst>
          </p:cNvPr>
          <p:cNvSpPr txBox="1"/>
          <p:nvPr/>
        </p:nvSpPr>
        <p:spPr>
          <a:xfrm>
            <a:off x="10492023" y="2406736"/>
            <a:ext cx="213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mic Sans MS" panose="030F0702030302020204" pitchFamily="66" charset="0"/>
              </a:rPr>
              <a:t>Overriding methods</a:t>
            </a:r>
          </a:p>
        </p:txBody>
      </p:sp>
      <p:pic>
        <p:nvPicPr>
          <p:cNvPr id="3076" name="Picture 4" descr="https://www.freeiconspng.com/uploads/red-arrow-png-14.png">
            <a:extLst>
              <a:ext uri="{FF2B5EF4-FFF2-40B4-BE49-F238E27FC236}">
                <a16:creationId xmlns:a16="http://schemas.microsoft.com/office/drawing/2014/main" id="{AEE14938-0D44-4A92-8B8D-41D4747D5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202749">
            <a:off x="10702564" y="3613250"/>
            <a:ext cx="1265486" cy="1115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85F331D-1F10-4573-B722-A5717C72A29F}"/>
              </a:ext>
            </a:extLst>
          </p:cNvPr>
          <p:cNvCxnSpPr>
            <a:cxnSpLocks/>
          </p:cNvCxnSpPr>
          <p:nvPr/>
        </p:nvCxnSpPr>
        <p:spPr>
          <a:xfrm>
            <a:off x="5852394" y="1600782"/>
            <a:ext cx="3131123" cy="16369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8752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C8C73-EC7C-4583-86EF-8D3EE4C0D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37309"/>
            <a:ext cx="10515600" cy="55396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>
                <a:latin typeface="Comic Sans MS" panose="030F0702030302020204" pitchFamily="66" charset="0"/>
              </a:rPr>
              <a:t>What’s the problem with the approach with four different unrelated classes without inheritance ? </a:t>
            </a:r>
          </a:p>
          <a:p>
            <a:pPr marL="0" indent="0" algn="ctr">
              <a:buNone/>
            </a:pPr>
            <a:endParaRPr lang="en-US" sz="4000">
              <a:latin typeface="Comic Sans MS" panose="030F0702030302020204" pitchFamily="66" charset="0"/>
            </a:endParaRPr>
          </a:p>
          <a:p>
            <a:r>
              <a:rPr lang="en-US" sz="3600">
                <a:latin typeface="Comic Sans MS" panose="030F0702030302020204" pitchFamily="66" charset="0"/>
              </a:rPr>
              <a:t>Repeated code</a:t>
            </a:r>
          </a:p>
          <a:p>
            <a:r>
              <a:rPr lang="en-US" sz="3600">
                <a:latin typeface="Comic Sans MS" panose="030F0702030302020204" pitchFamily="66" charset="0"/>
              </a:rPr>
              <a:t>Not adaptive to a change</a:t>
            </a:r>
          </a:p>
          <a:p>
            <a:r>
              <a:rPr lang="en-US" sz="3600">
                <a:latin typeface="Comic Sans MS" panose="030F0702030302020204" pitchFamily="66" charset="0"/>
              </a:rPr>
              <a:t>Difficult to maintain a large code</a:t>
            </a:r>
          </a:p>
          <a:p>
            <a:r>
              <a:rPr lang="en-US" sz="3600">
                <a:latin typeface="Comic Sans MS" panose="030F0702030302020204" pitchFamily="66" charset="0"/>
              </a:rPr>
              <a:t>..... and so on.....</a:t>
            </a:r>
          </a:p>
          <a:p>
            <a:endParaRPr lang="en-US" sz="3600">
              <a:latin typeface="Comic Sans MS" panose="030F0702030302020204" pitchFamily="66" charset="0"/>
            </a:endParaRPr>
          </a:p>
          <a:p>
            <a:pPr marL="0" indent="0">
              <a:buNone/>
            </a:pPr>
            <a:endParaRPr lang="en-US" sz="4000">
              <a:latin typeface="Comic Sans MS" panose="030F0702030302020204" pitchFamily="66" charset="0"/>
            </a:endParaRPr>
          </a:p>
          <a:p>
            <a:pPr marL="0" indent="0" algn="ctr">
              <a:buNone/>
            </a:pPr>
            <a:endParaRPr lang="en-US" sz="400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781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F2860B7-BD82-44E6-91AC-76159FA81F16}"/>
              </a:ext>
            </a:extLst>
          </p:cNvPr>
          <p:cNvSpPr txBox="1">
            <a:spLocks/>
          </p:cNvSpPr>
          <p:nvPr/>
        </p:nvSpPr>
        <p:spPr>
          <a:xfrm>
            <a:off x="838200" y="1978025"/>
            <a:ext cx="10515600" cy="3314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>
                <a:latin typeface="Comic Sans MS" panose="030F0702030302020204" pitchFamily="66" charset="0"/>
              </a:rPr>
              <a:t>Animal simulation program 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4400">
              <a:latin typeface="Comic Sans MS" panose="030F0702030302020204" pitchFamily="66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4400">
                <a:latin typeface="Comic Sans MS" panose="030F0702030302020204" pitchFamily="66" charset="0"/>
              </a:rPr>
              <a:t>using Inheritance</a:t>
            </a:r>
          </a:p>
        </p:txBody>
      </p:sp>
    </p:spTree>
    <p:extLst>
      <p:ext uri="{BB962C8B-B14F-4D97-AF65-F5344CB8AC3E}">
        <p14:creationId xmlns:p14="http://schemas.microsoft.com/office/powerpoint/2010/main" val="502227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://www.freepngimg.com/download/lion/2-2-lion-png-clipart.png">
            <a:extLst>
              <a:ext uri="{FF2B5EF4-FFF2-40B4-BE49-F238E27FC236}">
                <a16:creationId xmlns:a16="http://schemas.microsoft.com/office/drawing/2014/main" id="{D132616E-270A-44E7-99B7-433F7C8B9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8" y="1863437"/>
            <a:ext cx="3794824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63E96-09D2-458C-A628-028E78D288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558" y="3731031"/>
            <a:ext cx="4378036" cy="2910106"/>
          </a:xfrm>
          <a:prstGeom prst="rect">
            <a:avLst/>
          </a:prstGeom>
        </p:spPr>
      </p:pic>
      <p:pic>
        <p:nvPicPr>
          <p:cNvPr id="4106" name="Picture 10" descr="https://i.pinimg.com/originals/90/9a/43/909a4354eeb243a200772e0b0a841c50.png">
            <a:extLst>
              <a:ext uri="{FF2B5EF4-FFF2-40B4-BE49-F238E27FC236}">
                <a16:creationId xmlns:a16="http://schemas.microsoft.com/office/drawing/2014/main" id="{66035AE0-0473-41C7-9024-3626B29BB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5117" y="674715"/>
            <a:ext cx="1698070" cy="2452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Dog PNG File">
            <a:extLst>
              <a:ext uri="{FF2B5EF4-FFF2-40B4-BE49-F238E27FC236}">
                <a16:creationId xmlns:a16="http://schemas.microsoft.com/office/drawing/2014/main" id="{132D95EE-696B-43B3-80B1-F90F24F25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315" y="2257640"/>
            <a:ext cx="1549340" cy="2342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Cat PNG HD">
            <a:extLst>
              <a:ext uri="{FF2B5EF4-FFF2-40B4-BE49-F238E27FC236}">
                <a16:creationId xmlns:a16="http://schemas.microsoft.com/office/drawing/2014/main" id="{EDD351EA-1CB1-4432-9A86-2B180E5C2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2329" y="263382"/>
            <a:ext cx="2686194" cy="209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http://www.freepngimg.com/download/wolf/5-white-wolf-png-image-picture-download.png">
            <a:extLst>
              <a:ext uri="{FF2B5EF4-FFF2-40B4-BE49-F238E27FC236}">
                <a16:creationId xmlns:a16="http://schemas.microsoft.com/office/drawing/2014/main" id="{9141B008-C9BA-4682-BA17-2CEE0B1A0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0758" y="3731031"/>
            <a:ext cx="4461164" cy="258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837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CFE8B1-A9E2-407E-8D42-3A7460635306}"/>
              </a:ext>
            </a:extLst>
          </p:cNvPr>
          <p:cNvSpPr/>
          <p:nvPr/>
        </p:nvSpPr>
        <p:spPr>
          <a:xfrm>
            <a:off x="2244436" y="1556451"/>
            <a:ext cx="80079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>
                <a:latin typeface="Comic Sans MS" panose="030F0702030302020204" pitchFamily="66" charset="0"/>
              </a:rPr>
              <a:t>Look for objects that have common attributes and behaviours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C1C004-1BA2-4DC8-A336-2599FBB06D55}"/>
              </a:ext>
            </a:extLst>
          </p:cNvPr>
          <p:cNvSpPr/>
          <p:nvPr/>
        </p:nvSpPr>
        <p:spPr>
          <a:xfrm>
            <a:off x="1163782" y="1768688"/>
            <a:ext cx="775854" cy="77585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A25387-B800-4365-B559-7A8059334C8E}"/>
              </a:ext>
            </a:extLst>
          </p:cNvPr>
          <p:cNvSpPr/>
          <p:nvPr/>
        </p:nvSpPr>
        <p:spPr>
          <a:xfrm>
            <a:off x="2244436" y="3429276"/>
            <a:ext cx="800792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>
                <a:latin typeface="Comic Sans MS" panose="030F0702030302020204" pitchFamily="66" charset="0"/>
              </a:rPr>
              <a:t>What do these six types have in common? This helps you to abstract out behaviours.</a:t>
            </a:r>
          </a:p>
        </p:txBody>
      </p:sp>
    </p:spTree>
    <p:extLst>
      <p:ext uri="{BB962C8B-B14F-4D97-AF65-F5344CB8AC3E}">
        <p14:creationId xmlns:p14="http://schemas.microsoft.com/office/powerpoint/2010/main" val="1695199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CFE8B1-A9E2-407E-8D42-3A7460635306}"/>
              </a:ext>
            </a:extLst>
          </p:cNvPr>
          <p:cNvSpPr/>
          <p:nvPr/>
        </p:nvSpPr>
        <p:spPr>
          <a:xfrm>
            <a:off x="2244436" y="1556451"/>
            <a:ext cx="80079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>
                <a:latin typeface="Comic Sans MS" panose="030F0702030302020204" pitchFamily="66" charset="0"/>
              </a:rPr>
              <a:t>Design a class that represents the common state and behavior.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C1C004-1BA2-4DC8-A336-2599FBB06D55}"/>
              </a:ext>
            </a:extLst>
          </p:cNvPr>
          <p:cNvSpPr/>
          <p:nvPr/>
        </p:nvSpPr>
        <p:spPr>
          <a:xfrm>
            <a:off x="1163783" y="1556451"/>
            <a:ext cx="775854" cy="77585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A25387-B800-4365-B559-7A8059334C8E}"/>
              </a:ext>
            </a:extLst>
          </p:cNvPr>
          <p:cNvSpPr/>
          <p:nvPr/>
        </p:nvSpPr>
        <p:spPr>
          <a:xfrm>
            <a:off x="2632363" y="3435927"/>
            <a:ext cx="800792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>
                <a:latin typeface="Comic Sans MS" panose="030F0702030302020204" pitchFamily="66" charset="0"/>
              </a:rPr>
              <a:t>These objects are all animals, so we’ll make a common base class called Animal.</a:t>
            </a:r>
          </a:p>
          <a:p>
            <a:endParaRPr lang="en-US" sz="2800">
              <a:latin typeface="Comic Sans MS" panose="030F0702030302020204" pitchFamily="66" charset="0"/>
            </a:endParaRPr>
          </a:p>
          <a:p>
            <a:r>
              <a:rPr lang="en-US" sz="2800">
                <a:latin typeface="Comic Sans MS" panose="030F0702030302020204" pitchFamily="66" charset="0"/>
              </a:rPr>
              <a:t>We’ll put in methods and instance variables that all animals might need. 	</a:t>
            </a:r>
          </a:p>
        </p:txBody>
      </p:sp>
    </p:spTree>
    <p:extLst>
      <p:ext uri="{BB962C8B-B14F-4D97-AF65-F5344CB8AC3E}">
        <p14:creationId xmlns:p14="http://schemas.microsoft.com/office/powerpoint/2010/main" val="4239350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77B047-1C9C-4908-B91E-0056C00E41C4}"/>
              </a:ext>
            </a:extLst>
          </p:cNvPr>
          <p:cNvSpPr/>
          <p:nvPr/>
        </p:nvSpPr>
        <p:spPr>
          <a:xfrm>
            <a:off x="8087095" y="162549"/>
            <a:ext cx="3126490" cy="426906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626F4C6-731A-42BA-BD0A-BADD4059B220}"/>
              </a:ext>
            </a:extLst>
          </p:cNvPr>
          <p:cNvCxnSpPr>
            <a:cxnSpLocks/>
          </p:cNvCxnSpPr>
          <p:nvPr/>
        </p:nvCxnSpPr>
        <p:spPr>
          <a:xfrm>
            <a:off x="8073241" y="764346"/>
            <a:ext cx="31403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0E0761E-1734-4D41-913D-FDD48A79DA4E}"/>
              </a:ext>
            </a:extLst>
          </p:cNvPr>
          <p:cNvSpPr txBox="1"/>
          <p:nvPr/>
        </p:nvSpPr>
        <p:spPr>
          <a:xfrm>
            <a:off x="9033796" y="221863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Animal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B6F5DD-00E8-49FC-9C95-C14917049B6E}"/>
              </a:ext>
            </a:extLst>
          </p:cNvPr>
          <p:cNvSpPr txBox="1"/>
          <p:nvPr/>
        </p:nvSpPr>
        <p:spPr>
          <a:xfrm>
            <a:off x="8166173" y="764346"/>
            <a:ext cx="31264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picture</a:t>
            </a:r>
          </a:p>
          <a:p>
            <a:r>
              <a:rPr lang="en-US" sz="2400">
                <a:latin typeface="Consolas" panose="020B0609020204030204" pitchFamily="49" charset="0"/>
              </a:rPr>
              <a:t>food</a:t>
            </a:r>
          </a:p>
          <a:p>
            <a:r>
              <a:rPr lang="en-US" sz="2400">
                <a:latin typeface="Consolas" panose="020B0609020204030204" pitchFamily="49" charset="0"/>
              </a:rPr>
              <a:t>hunger</a:t>
            </a:r>
          </a:p>
          <a:p>
            <a:r>
              <a:rPr lang="en-US" sz="2400">
                <a:latin typeface="Consolas" panose="020B0609020204030204" pitchFamily="49" charset="0"/>
              </a:rPr>
              <a:t>boundaries</a:t>
            </a:r>
          </a:p>
          <a:p>
            <a:r>
              <a:rPr lang="en-US" sz="2400">
                <a:latin typeface="Consolas" panose="020B0609020204030204" pitchFamily="49" charset="0"/>
              </a:rPr>
              <a:t>location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80E8-B530-4EFB-BCD5-E088C84B5CE9}"/>
              </a:ext>
            </a:extLst>
          </p:cNvPr>
          <p:cNvSpPr txBox="1"/>
          <p:nvPr/>
        </p:nvSpPr>
        <p:spPr>
          <a:xfrm>
            <a:off x="8166173" y="2749100"/>
            <a:ext cx="31264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C00000"/>
                </a:solidFill>
                <a:latin typeface="Consolas" panose="020B0609020204030204" pitchFamily="49" charset="0"/>
              </a:rPr>
              <a:t>makeNoise()</a:t>
            </a:r>
          </a:p>
          <a:p>
            <a:r>
              <a:rPr lang="en-US" sz="2400">
                <a:solidFill>
                  <a:srgbClr val="C00000"/>
                </a:solidFill>
                <a:latin typeface="Consolas" panose="020B0609020204030204" pitchFamily="49" charset="0"/>
              </a:rPr>
              <a:t>eat()</a:t>
            </a:r>
          </a:p>
          <a:p>
            <a:r>
              <a:rPr lang="en-US" sz="2400">
                <a:latin typeface="Consolas" panose="020B0609020204030204" pitchFamily="49" charset="0"/>
              </a:rPr>
              <a:t>sleep()</a:t>
            </a:r>
          </a:p>
          <a:p>
            <a:r>
              <a:rPr lang="en-US" sz="2400">
                <a:latin typeface="Consolas" panose="020B0609020204030204" pitchFamily="49" charset="0"/>
              </a:rPr>
              <a:t>roam()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DE7ED25-3A0A-4EC5-93B3-847078345592}"/>
              </a:ext>
            </a:extLst>
          </p:cNvPr>
          <p:cNvCxnSpPr>
            <a:cxnSpLocks/>
          </p:cNvCxnSpPr>
          <p:nvPr/>
        </p:nvCxnSpPr>
        <p:spPr>
          <a:xfrm>
            <a:off x="8087095" y="2736113"/>
            <a:ext cx="31403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9B1B9AA-F2C9-4676-88A5-D6C09420ED02}"/>
              </a:ext>
            </a:extLst>
          </p:cNvPr>
          <p:cNvSpPr/>
          <p:nvPr/>
        </p:nvSpPr>
        <p:spPr>
          <a:xfrm>
            <a:off x="419157" y="2861800"/>
            <a:ext cx="1960434" cy="145696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6A6F026-AEF8-429B-AECB-63FA5D158010}"/>
              </a:ext>
            </a:extLst>
          </p:cNvPr>
          <p:cNvCxnSpPr>
            <a:cxnSpLocks/>
          </p:cNvCxnSpPr>
          <p:nvPr/>
        </p:nvCxnSpPr>
        <p:spPr>
          <a:xfrm>
            <a:off x="419157" y="3368356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797E198-C72F-49DE-9963-34639A434322}"/>
              </a:ext>
            </a:extLst>
          </p:cNvPr>
          <p:cNvSpPr txBox="1"/>
          <p:nvPr/>
        </p:nvSpPr>
        <p:spPr>
          <a:xfrm>
            <a:off x="909269" y="2861800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Lion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47FBE2-F460-49A8-9025-B9DBFC891596}"/>
              </a:ext>
            </a:extLst>
          </p:cNvPr>
          <p:cNvCxnSpPr>
            <a:cxnSpLocks/>
          </p:cNvCxnSpPr>
          <p:nvPr/>
        </p:nvCxnSpPr>
        <p:spPr>
          <a:xfrm>
            <a:off x="419157" y="3811523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1F13FE0-1E02-4AAA-83A1-B258DCC443C4}"/>
              </a:ext>
            </a:extLst>
          </p:cNvPr>
          <p:cNvSpPr/>
          <p:nvPr/>
        </p:nvSpPr>
        <p:spPr>
          <a:xfrm>
            <a:off x="2201366" y="4681637"/>
            <a:ext cx="1960434" cy="145696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0E64F88-9FD5-4839-B658-629D9515AD94}"/>
              </a:ext>
            </a:extLst>
          </p:cNvPr>
          <p:cNvCxnSpPr>
            <a:cxnSpLocks/>
          </p:cNvCxnSpPr>
          <p:nvPr/>
        </p:nvCxnSpPr>
        <p:spPr>
          <a:xfrm>
            <a:off x="2201366" y="5188193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C5A5371-EAB3-4BFF-9484-4D5E11E28605}"/>
              </a:ext>
            </a:extLst>
          </p:cNvPr>
          <p:cNvSpPr txBox="1"/>
          <p:nvPr/>
        </p:nvSpPr>
        <p:spPr>
          <a:xfrm>
            <a:off x="2691478" y="4681637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Hippo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BF7640B-C0F1-47EC-8468-C2AF5ED055F8}"/>
              </a:ext>
            </a:extLst>
          </p:cNvPr>
          <p:cNvCxnSpPr>
            <a:cxnSpLocks/>
          </p:cNvCxnSpPr>
          <p:nvPr/>
        </p:nvCxnSpPr>
        <p:spPr>
          <a:xfrm>
            <a:off x="2201366" y="5631360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5EC3B0C-D5F7-4D64-BC7D-D5F28D24EECE}"/>
              </a:ext>
            </a:extLst>
          </p:cNvPr>
          <p:cNvSpPr/>
          <p:nvPr/>
        </p:nvSpPr>
        <p:spPr>
          <a:xfrm>
            <a:off x="1669222" y="941327"/>
            <a:ext cx="1960434" cy="145696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D733122-7784-4CC9-939A-81B844B08C23}"/>
              </a:ext>
            </a:extLst>
          </p:cNvPr>
          <p:cNvCxnSpPr>
            <a:cxnSpLocks/>
          </p:cNvCxnSpPr>
          <p:nvPr/>
        </p:nvCxnSpPr>
        <p:spPr>
          <a:xfrm>
            <a:off x="1669222" y="1447883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4653C14-491C-4120-927D-BB8D16165691}"/>
              </a:ext>
            </a:extLst>
          </p:cNvPr>
          <p:cNvSpPr txBox="1"/>
          <p:nvPr/>
        </p:nvSpPr>
        <p:spPr>
          <a:xfrm>
            <a:off x="2159334" y="941327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Tiger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B673F7A-F4AF-4154-ABF0-D6F7D93162F4}"/>
              </a:ext>
            </a:extLst>
          </p:cNvPr>
          <p:cNvCxnSpPr>
            <a:cxnSpLocks/>
          </p:cNvCxnSpPr>
          <p:nvPr/>
        </p:nvCxnSpPr>
        <p:spPr>
          <a:xfrm>
            <a:off x="1669222" y="1891050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0A37DB2D-35A5-400D-AB24-5C16FDD89B9B}"/>
              </a:ext>
            </a:extLst>
          </p:cNvPr>
          <p:cNvSpPr/>
          <p:nvPr/>
        </p:nvSpPr>
        <p:spPr>
          <a:xfrm>
            <a:off x="4747041" y="5269957"/>
            <a:ext cx="1960434" cy="145696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DF3237A-3BE4-492F-958F-0411096A895E}"/>
              </a:ext>
            </a:extLst>
          </p:cNvPr>
          <p:cNvCxnSpPr>
            <a:cxnSpLocks/>
          </p:cNvCxnSpPr>
          <p:nvPr/>
        </p:nvCxnSpPr>
        <p:spPr>
          <a:xfrm>
            <a:off x="4747041" y="5776513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ED5E953-085D-4474-BC04-01F1A360445C}"/>
              </a:ext>
            </a:extLst>
          </p:cNvPr>
          <p:cNvSpPr txBox="1"/>
          <p:nvPr/>
        </p:nvSpPr>
        <p:spPr>
          <a:xfrm>
            <a:off x="5237153" y="5269957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Dog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40977E6-F096-4E92-94FF-3985216E15BA}"/>
              </a:ext>
            </a:extLst>
          </p:cNvPr>
          <p:cNvCxnSpPr>
            <a:cxnSpLocks/>
          </p:cNvCxnSpPr>
          <p:nvPr/>
        </p:nvCxnSpPr>
        <p:spPr>
          <a:xfrm>
            <a:off x="4747041" y="6219680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30033865-1F41-48A0-9C26-30BB5856261E}"/>
              </a:ext>
            </a:extLst>
          </p:cNvPr>
          <p:cNvSpPr/>
          <p:nvPr/>
        </p:nvSpPr>
        <p:spPr>
          <a:xfrm>
            <a:off x="7292716" y="5340499"/>
            <a:ext cx="1960434" cy="145696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16FD86D-3A64-466B-8C27-26D416F69D60}"/>
              </a:ext>
            </a:extLst>
          </p:cNvPr>
          <p:cNvCxnSpPr>
            <a:cxnSpLocks/>
          </p:cNvCxnSpPr>
          <p:nvPr/>
        </p:nvCxnSpPr>
        <p:spPr>
          <a:xfrm>
            <a:off x="7292716" y="5847055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8EC526E-B6F3-4F34-8510-A4F28646EE86}"/>
              </a:ext>
            </a:extLst>
          </p:cNvPr>
          <p:cNvSpPr txBox="1"/>
          <p:nvPr/>
        </p:nvSpPr>
        <p:spPr>
          <a:xfrm>
            <a:off x="7782828" y="5340499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Cat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0C884BC-E189-493B-88BA-E295BF4CEFD3}"/>
              </a:ext>
            </a:extLst>
          </p:cNvPr>
          <p:cNvCxnSpPr>
            <a:cxnSpLocks/>
          </p:cNvCxnSpPr>
          <p:nvPr/>
        </p:nvCxnSpPr>
        <p:spPr>
          <a:xfrm>
            <a:off x="7292716" y="6290222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9FC79CED-FE53-483E-8E50-290488D4A521}"/>
              </a:ext>
            </a:extLst>
          </p:cNvPr>
          <p:cNvSpPr/>
          <p:nvPr/>
        </p:nvSpPr>
        <p:spPr>
          <a:xfrm>
            <a:off x="4520563" y="191785"/>
            <a:ext cx="1960434" cy="145696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0996B5E-95BA-47FC-8E47-D0295BE33472}"/>
              </a:ext>
            </a:extLst>
          </p:cNvPr>
          <p:cNvCxnSpPr>
            <a:cxnSpLocks/>
          </p:cNvCxnSpPr>
          <p:nvPr/>
        </p:nvCxnSpPr>
        <p:spPr>
          <a:xfrm>
            <a:off x="4520563" y="698341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4EFB70B-EB67-400E-B9CD-E88CF4319517}"/>
              </a:ext>
            </a:extLst>
          </p:cNvPr>
          <p:cNvSpPr txBox="1"/>
          <p:nvPr/>
        </p:nvSpPr>
        <p:spPr>
          <a:xfrm>
            <a:off x="5010675" y="191785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Wolf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75F8AC0-DDEC-4BA9-9887-0CDBAE90C189}"/>
              </a:ext>
            </a:extLst>
          </p:cNvPr>
          <p:cNvCxnSpPr>
            <a:cxnSpLocks/>
          </p:cNvCxnSpPr>
          <p:nvPr/>
        </p:nvCxnSpPr>
        <p:spPr>
          <a:xfrm>
            <a:off x="4520563" y="1141508"/>
            <a:ext cx="196043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F3944B9-1C5D-4695-9F25-D662F75051A3}"/>
              </a:ext>
            </a:extLst>
          </p:cNvPr>
          <p:cNvCxnSpPr>
            <a:cxnSpLocks/>
            <a:endCxn id="33" idx="3"/>
          </p:cNvCxnSpPr>
          <p:nvPr/>
        </p:nvCxnSpPr>
        <p:spPr>
          <a:xfrm flipH="1" flipV="1">
            <a:off x="6480997" y="920265"/>
            <a:ext cx="1592246" cy="10355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4FD1EB5-424F-4021-BF11-35BEA7E91F09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3708734" y="2000691"/>
            <a:ext cx="4378361" cy="2963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9F8048B-2C2A-4D2D-8148-93A8F7527792}"/>
              </a:ext>
            </a:extLst>
          </p:cNvPr>
          <p:cNvCxnSpPr>
            <a:cxnSpLocks/>
          </p:cNvCxnSpPr>
          <p:nvPr/>
        </p:nvCxnSpPr>
        <p:spPr>
          <a:xfrm flipH="1">
            <a:off x="2408193" y="2716272"/>
            <a:ext cx="5599824" cy="96804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E608682-13C1-464F-8DF1-40CE9AAA03FF}"/>
              </a:ext>
            </a:extLst>
          </p:cNvPr>
          <p:cNvCxnSpPr>
            <a:cxnSpLocks/>
          </p:cNvCxnSpPr>
          <p:nvPr/>
        </p:nvCxnSpPr>
        <p:spPr>
          <a:xfrm flipH="1">
            <a:off x="3799437" y="3142368"/>
            <a:ext cx="4208580" cy="145691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65F0BEE-69AD-4D71-991E-F8D50AF38530}"/>
              </a:ext>
            </a:extLst>
          </p:cNvPr>
          <p:cNvCxnSpPr>
            <a:cxnSpLocks/>
          </p:cNvCxnSpPr>
          <p:nvPr/>
        </p:nvCxnSpPr>
        <p:spPr>
          <a:xfrm flipH="1">
            <a:off x="5897914" y="3602417"/>
            <a:ext cx="2132288" cy="14896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0B93740-2D23-4180-B120-0AAB726EE216}"/>
              </a:ext>
            </a:extLst>
          </p:cNvPr>
          <p:cNvCxnSpPr>
            <a:cxnSpLocks/>
          </p:cNvCxnSpPr>
          <p:nvPr/>
        </p:nvCxnSpPr>
        <p:spPr>
          <a:xfrm flipH="1">
            <a:off x="7597130" y="4453495"/>
            <a:ext cx="806641" cy="79889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486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CFE8B1-A9E2-407E-8D42-3A7460635306}"/>
              </a:ext>
            </a:extLst>
          </p:cNvPr>
          <p:cNvSpPr/>
          <p:nvPr/>
        </p:nvSpPr>
        <p:spPr>
          <a:xfrm>
            <a:off x="2244436" y="1556451"/>
            <a:ext cx="80079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>
                <a:latin typeface="Comic Sans MS" panose="030F0702030302020204" pitchFamily="66" charset="0"/>
              </a:rPr>
              <a:t>Decide if a derived class needs behaviours that are specific to that particular derived type.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C1C004-1BA2-4DC8-A336-2599FBB06D55}"/>
              </a:ext>
            </a:extLst>
          </p:cNvPr>
          <p:cNvSpPr/>
          <p:nvPr/>
        </p:nvSpPr>
        <p:spPr>
          <a:xfrm>
            <a:off x="1163782" y="2045687"/>
            <a:ext cx="775854" cy="77585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A25387-B800-4365-B559-7A8059334C8E}"/>
              </a:ext>
            </a:extLst>
          </p:cNvPr>
          <p:cNvSpPr/>
          <p:nvPr/>
        </p:nvSpPr>
        <p:spPr>
          <a:xfrm>
            <a:off x="2588820" y="3916554"/>
            <a:ext cx="800792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>
                <a:latin typeface="Comic Sans MS" panose="030F0702030302020204" pitchFamily="66" charset="0"/>
              </a:rPr>
              <a:t>Looking at the Animal class,</a:t>
            </a:r>
          </a:p>
          <a:p>
            <a:r>
              <a:rPr lang="en-US" sz="2800">
                <a:latin typeface="Comic Sans MS" panose="030F0702030302020204" pitchFamily="66" charset="0"/>
              </a:rPr>
              <a:t>we decide that eat() and makeNoise() should be overridden by the individual deried classes.</a:t>
            </a:r>
          </a:p>
        </p:txBody>
      </p:sp>
    </p:spTree>
    <p:extLst>
      <p:ext uri="{BB962C8B-B14F-4D97-AF65-F5344CB8AC3E}">
        <p14:creationId xmlns:p14="http://schemas.microsoft.com/office/powerpoint/2010/main" val="4212326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7A4F4C-3BA5-4391-848F-C583841F9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Inheritance ???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183B18-00F3-42A7-8D30-A6B8F76F3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Reusability is an important feature of OOP.</a:t>
            </a:r>
          </a:p>
          <a:p>
            <a:r>
              <a:rPr lang="en-US"/>
              <a:t>Lets the programmer reuse something that already exists rather than trying to create things from scratch. </a:t>
            </a:r>
          </a:p>
          <a:p>
            <a:r>
              <a:rPr lang="en-US"/>
              <a:t>Inheritance lets us reuse existing classes. </a:t>
            </a:r>
          </a:p>
          <a:p>
            <a:r>
              <a:rPr lang="en-US"/>
              <a:t>Inheritance means simply deriving new classes from an old one. </a:t>
            </a:r>
          </a:p>
          <a:p>
            <a:r>
              <a:rPr lang="en-US"/>
              <a:t>Old class is called </a:t>
            </a:r>
            <a:r>
              <a:rPr lang="en-US" b="1" i="1"/>
              <a:t>base class</a:t>
            </a:r>
            <a:r>
              <a:rPr lang="en-US"/>
              <a:t> and new one is called </a:t>
            </a:r>
            <a:r>
              <a:rPr lang="en-US" b="1" i="1"/>
              <a:t>derived class</a:t>
            </a:r>
            <a:r>
              <a:rPr lang="en-US"/>
              <a:t> or subclass. </a:t>
            </a:r>
          </a:p>
          <a:p>
            <a:r>
              <a:rPr lang="en-US"/>
              <a:t>“IS-A” relationship.</a:t>
            </a:r>
          </a:p>
        </p:txBody>
      </p:sp>
    </p:spTree>
    <p:extLst>
      <p:ext uri="{BB962C8B-B14F-4D97-AF65-F5344CB8AC3E}">
        <p14:creationId xmlns:p14="http://schemas.microsoft.com/office/powerpoint/2010/main" val="1083733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CC253C-F929-451E-A08E-82AD13C0008C}"/>
              </a:ext>
            </a:extLst>
          </p:cNvPr>
          <p:cNvSpPr/>
          <p:nvPr/>
        </p:nvSpPr>
        <p:spPr>
          <a:xfrm>
            <a:off x="4799094" y="396770"/>
            <a:ext cx="3004122" cy="198193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B588F67-A12F-4B36-B40F-52E265411580}"/>
              </a:ext>
            </a:extLst>
          </p:cNvPr>
          <p:cNvCxnSpPr>
            <a:cxnSpLocks/>
          </p:cNvCxnSpPr>
          <p:nvPr/>
        </p:nvCxnSpPr>
        <p:spPr>
          <a:xfrm>
            <a:off x="4799094" y="1103351"/>
            <a:ext cx="3004122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4A3237B-7E8F-4EF4-88D6-C369256BD4F8}"/>
              </a:ext>
            </a:extLst>
          </p:cNvPr>
          <p:cNvSpPr txBox="1"/>
          <p:nvPr/>
        </p:nvSpPr>
        <p:spPr>
          <a:xfrm>
            <a:off x="5631519" y="519228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Doctor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807DB5-A92C-46A3-A35A-51BE831B0D0E}"/>
              </a:ext>
            </a:extLst>
          </p:cNvPr>
          <p:cNvSpPr txBox="1"/>
          <p:nvPr/>
        </p:nvSpPr>
        <p:spPr>
          <a:xfrm>
            <a:off x="4872986" y="1324728"/>
            <a:ext cx="2828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treatPatient()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B9D1ED-1FED-4669-A022-A4BBD5BA355E}"/>
              </a:ext>
            </a:extLst>
          </p:cNvPr>
          <p:cNvSpPr/>
          <p:nvPr/>
        </p:nvSpPr>
        <p:spPr>
          <a:xfrm>
            <a:off x="972133" y="3767705"/>
            <a:ext cx="3004122" cy="238371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B2EB9A-FEDC-498F-8729-8D09C6E9034C}"/>
              </a:ext>
            </a:extLst>
          </p:cNvPr>
          <p:cNvCxnSpPr>
            <a:cxnSpLocks/>
          </p:cNvCxnSpPr>
          <p:nvPr/>
        </p:nvCxnSpPr>
        <p:spPr>
          <a:xfrm>
            <a:off x="972133" y="4474286"/>
            <a:ext cx="3004122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FD509E0-B3BF-4DAC-A55E-889A686DA90A}"/>
              </a:ext>
            </a:extLst>
          </p:cNvPr>
          <p:cNvSpPr txBox="1"/>
          <p:nvPr/>
        </p:nvSpPr>
        <p:spPr>
          <a:xfrm>
            <a:off x="1804558" y="3890163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Surgeon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01F6CA-B722-44FC-9515-667194D43F7D}"/>
              </a:ext>
            </a:extLst>
          </p:cNvPr>
          <p:cNvSpPr txBox="1"/>
          <p:nvPr/>
        </p:nvSpPr>
        <p:spPr>
          <a:xfrm>
            <a:off x="1046025" y="4681808"/>
            <a:ext cx="28286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treatPatient()</a:t>
            </a:r>
          </a:p>
          <a:p>
            <a:endParaRPr lang="en-US" sz="2400">
              <a:latin typeface="Consolas" panose="020B0609020204030204" pitchFamily="49" charset="0"/>
            </a:endParaRPr>
          </a:p>
          <a:p>
            <a:r>
              <a:rPr lang="en-US" sz="2400">
                <a:latin typeface="Consolas" panose="020B0609020204030204" pitchFamily="49" charset="0"/>
              </a:rPr>
              <a:t>makeIncision()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217A84-2949-413C-A029-1B150929E375}"/>
              </a:ext>
            </a:extLst>
          </p:cNvPr>
          <p:cNvSpPr/>
          <p:nvPr/>
        </p:nvSpPr>
        <p:spPr>
          <a:xfrm>
            <a:off x="7747006" y="3767705"/>
            <a:ext cx="3004122" cy="238371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B642496-9A50-482C-807A-4A0CFDC8E2EF}"/>
              </a:ext>
            </a:extLst>
          </p:cNvPr>
          <p:cNvCxnSpPr>
            <a:cxnSpLocks/>
          </p:cNvCxnSpPr>
          <p:nvPr/>
        </p:nvCxnSpPr>
        <p:spPr>
          <a:xfrm>
            <a:off x="7747006" y="4474286"/>
            <a:ext cx="3004122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D3D18A3-7EDB-4FD7-A922-9E368EB83ED2}"/>
              </a:ext>
            </a:extLst>
          </p:cNvPr>
          <p:cNvSpPr txBox="1"/>
          <p:nvPr/>
        </p:nvSpPr>
        <p:spPr>
          <a:xfrm>
            <a:off x="7820898" y="3890163"/>
            <a:ext cx="3066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onsolas" panose="020B0609020204030204" pitchFamily="49" charset="0"/>
              </a:rPr>
              <a:t>FamilyDoctor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8AD0D0-FAA4-4DF7-B2C9-20CC3F141B4A}"/>
              </a:ext>
            </a:extLst>
          </p:cNvPr>
          <p:cNvSpPr txBox="1"/>
          <p:nvPr/>
        </p:nvSpPr>
        <p:spPr>
          <a:xfrm>
            <a:off x="7820898" y="4681808"/>
            <a:ext cx="2828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giveAdvice()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C109ADC-C283-434A-A334-681B5F382688}"/>
              </a:ext>
            </a:extLst>
          </p:cNvPr>
          <p:cNvCxnSpPr>
            <a:cxnSpLocks/>
          </p:cNvCxnSpPr>
          <p:nvPr/>
        </p:nvCxnSpPr>
        <p:spPr>
          <a:xfrm flipH="1">
            <a:off x="2513448" y="2147251"/>
            <a:ext cx="2145352" cy="14787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C90E791-CEFC-4916-9E33-B789AAC7485B}"/>
              </a:ext>
            </a:extLst>
          </p:cNvPr>
          <p:cNvCxnSpPr>
            <a:cxnSpLocks/>
          </p:cNvCxnSpPr>
          <p:nvPr/>
        </p:nvCxnSpPr>
        <p:spPr>
          <a:xfrm>
            <a:off x="8013344" y="2364623"/>
            <a:ext cx="1340787" cy="12613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241BA03-DF38-427A-A0E3-6EE605672A8E}"/>
              </a:ext>
            </a:extLst>
          </p:cNvPr>
          <p:cNvSpPr txBox="1"/>
          <p:nvPr/>
        </p:nvSpPr>
        <p:spPr>
          <a:xfrm>
            <a:off x="9385303" y="2775282"/>
            <a:ext cx="30041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onsolas" panose="020B0609020204030204" pitchFamily="49" charset="0"/>
              </a:rPr>
              <a:t>Adds one new method</a:t>
            </a:r>
          </a:p>
        </p:txBody>
      </p:sp>
      <p:pic>
        <p:nvPicPr>
          <p:cNvPr id="21" name="Picture 4" descr="https://www.freeiconspng.com/uploads/red-arrow-png-14.png">
            <a:extLst>
              <a:ext uri="{FF2B5EF4-FFF2-40B4-BE49-F238E27FC236}">
                <a16:creationId xmlns:a16="http://schemas.microsoft.com/office/drawing/2014/main" id="{720569AF-8780-49D7-BE24-5496066214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202749">
            <a:off x="10566134" y="3963058"/>
            <a:ext cx="1159682" cy="1022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7AE1080-D60B-4289-AAA2-1ED82723EC90}"/>
              </a:ext>
            </a:extLst>
          </p:cNvPr>
          <p:cNvSpPr txBox="1"/>
          <p:nvPr/>
        </p:nvSpPr>
        <p:spPr>
          <a:xfrm>
            <a:off x="556658" y="655612"/>
            <a:ext cx="371689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latin typeface="Consolas" panose="020B0609020204030204" pitchFamily="49" charset="0"/>
              </a:rPr>
              <a:t>Overrides the inherited treatPatient() method</a:t>
            </a:r>
          </a:p>
          <a:p>
            <a:endParaRPr lang="en-US" sz="2200">
              <a:latin typeface="Consolas" panose="020B0609020204030204" pitchFamily="49" charset="0"/>
            </a:endParaRPr>
          </a:p>
          <a:p>
            <a:r>
              <a:rPr lang="en-US" sz="2200">
                <a:latin typeface="Consolas" panose="020B0609020204030204" pitchFamily="49" charset="0"/>
              </a:rPr>
              <a:t>Adds one </a:t>
            </a:r>
          </a:p>
          <a:p>
            <a:r>
              <a:rPr lang="en-US" sz="2200">
                <a:latin typeface="Consolas" panose="020B0609020204030204" pitchFamily="49" charset="0"/>
              </a:rPr>
              <a:t>new method</a:t>
            </a:r>
          </a:p>
          <a:p>
            <a:endParaRPr lang="en-US" sz="2200">
              <a:latin typeface="Consolas" panose="020B0609020204030204" pitchFamily="49" charset="0"/>
            </a:endParaRPr>
          </a:p>
        </p:txBody>
      </p:sp>
      <p:pic>
        <p:nvPicPr>
          <p:cNvPr id="25" name="Picture 4" descr="https://www.freeiconspng.com/uploads/red-arrow-png-14.png">
            <a:extLst>
              <a:ext uri="{FF2B5EF4-FFF2-40B4-BE49-F238E27FC236}">
                <a16:creationId xmlns:a16="http://schemas.microsoft.com/office/drawing/2014/main" id="{5D06D6E7-A770-42E5-A0A2-618876510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848297">
            <a:off x="355347" y="2950958"/>
            <a:ext cx="1159682" cy="1022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1DA5F89-CA3D-45A8-A33D-B8BF6439D5F0}"/>
              </a:ext>
            </a:extLst>
          </p:cNvPr>
          <p:cNvSpPr txBox="1"/>
          <p:nvPr/>
        </p:nvSpPr>
        <p:spPr>
          <a:xfrm>
            <a:off x="8013344" y="493731"/>
            <a:ext cx="2737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one method in base class</a:t>
            </a:r>
          </a:p>
        </p:txBody>
      </p:sp>
    </p:spTree>
    <p:extLst>
      <p:ext uri="{BB962C8B-B14F-4D97-AF65-F5344CB8AC3E}">
        <p14:creationId xmlns:p14="http://schemas.microsoft.com/office/powerpoint/2010/main" val="16220914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5030C-E7D6-4075-8A40-9ACADE6FE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Does this makes sense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AD435-DE31-4252-9F0B-92D72A25D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Consolas" panose="020B0609020204030204" pitchFamily="49" charset="0"/>
              </a:rPr>
              <a:t> Oven is derived from Kitchen.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Consolas" panose="020B0609020204030204" pitchFamily="49" charset="0"/>
              </a:rPr>
              <a:t> Guitar is derived from Instrument.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Consolas" panose="020B0609020204030204" pitchFamily="49" charset="0"/>
              </a:rPr>
              <a:t> Person is derived from Employee.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>
                <a:latin typeface="Consolas" panose="020B0609020204030204" pitchFamily="49" charset="0"/>
              </a:rPr>
              <a:t> Ferrari is derived from Engine.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FriendEgg</a:t>
            </a:r>
            <a:r>
              <a:rPr lang="en-US" dirty="0">
                <a:latin typeface="Consolas" panose="020B0609020204030204" pitchFamily="49" charset="0"/>
              </a:rPr>
              <a:t> is derived from Engine.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Consolas" panose="020B0609020204030204" pitchFamily="49" charset="0"/>
              </a:rPr>
              <a:t> Metal is derived from Titanium.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Consolas" panose="020B0609020204030204" pitchFamily="49" charset="0"/>
              </a:rPr>
              <a:t> Tea is derived from  beverage.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A9276E-C2E0-4BE2-A840-88658380E161}"/>
              </a:ext>
            </a:extLst>
          </p:cNvPr>
          <p:cNvSpPr/>
          <p:nvPr/>
        </p:nvSpPr>
        <p:spPr>
          <a:xfrm>
            <a:off x="8400000" y="6050290"/>
            <a:ext cx="37920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/>
              <a:t>Hint :  apply the IS-A Test</a:t>
            </a:r>
          </a:p>
        </p:txBody>
      </p:sp>
    </p:spTree>
    <p:extLst>
      <p:ext uri="{BB962C8B-B14F-4D97-AF65-F5344CB8AC3E}">
        <p14:creationId xmlns:p14="http://schemas.microsoft.com/office/powerpoint/2010/main" val="16445520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2A6D27D-922F-4FCC-A4A2-1D7486851BE2}"/>
              </a:ext>
            </a:extLst>
          </p:cNvPr>
          <p:cNvSpPr/>
          <p:nvPr/>
        </p:nvSpPr>
        <p:spPr>
          <a:xfrm>
            <a:off x="1155865" y="560077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6731A0-A00C-40E9-9B51-ABEB11B1E3EF}"/>
              </a:ext>
            </a:extLst>
          </p:cNvPr>
          <p:cNvSpPr/>
          <p:nvPr/>
        </p:nvSpPr>
        <p:spPr>
          <a:xfrm>
            <a:off x="1155864" y="2109148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B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75F052E-B260-44ED-912A-6AEC3198AE92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1571500" y="1114259"/>
            <a:ext cx="2" cy="10113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FDFD2EF-1566-4B96-80EF-61220F7AB2C0}"/>
              </a:ext>
            </a:extLst>
          </p:cNvPr>
          <p:cNvSpPr txBox="1"/>
          <p:nvPr/>
        </p:nvSpPr>
        <p:spPr>
          <a:xfrm>
            <a:off x="587829" y="2754868"/>
            <a:ext cx="208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Single inheritance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7ACBCD-C93D-44EB-A277-863D46000352}"/>
              </a:ext>
            </a:extLst>
          </p:cNvPr>
          <p:cNvSpPr/>
          <p:nvPr/>
        </p:nvSpPr>
        <p:spPr>
          <a:xfrm>
            <a:off x="4107561" y="2786618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444C22-D722-4F48-99B5-1F962D7F289D}"/>
              </a:ext>
            </a:extLst>
          </p:cNvPr>
          <p:cNvSpPr/>
          <p:nvPr/>
        </p:nvSpPr>
        <p:spPr>
          <a:xfrm>
            <a:off x="6362102" y="2769550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B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B64837-A1EE-4F91-9FE2-36B6B6F08633}"/>
              </a:ext>
            </a:extLst>
          </p:cNvPr>
          <p:cNvCxnSpPr>
            <a:cxnSpLocks/>
          </p:cNvCxnSpPr>
          <p:nvPr/>
        </p:nvCxnSpPr>
        <p:spPr>
          <a:xfrm flipH="1">
            <a:off x="5471617" y="4091990"/>
            <a:ext cx="2" cy="10113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31CC715-EDBD-49CD-8034-8BE539117110}"/>
              </a:ext>
            </a:extLst>
          </p:cNvPr>
          <p:cNvSpPr/>
          <p:nvPr/>
        </p:nvSpPr>
        <p:spPr>
          <a:xfrm>
            <a:off x="5315257" y="5103374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D54F28-4ADB-4597-BE10-48996332E688}"/>
              </a:ext>
            </a:extLst>
          </p:cNvPr>
          <p:cNvSpPr txBox="1"/>
          <p:nvPr/>
        </p:nvSpPr>
        <p:spPr>
          <a:xfrm>
            <a:off x="4613336" y="5786827"/>
            <a:ext cx="208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Multiple inheritance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0F55A8-4B86-415C-AC9A-2F26CF48123E}"/>
              </a:ext>
            </a:extLst>
          </p:cNvPr>
          <p:cNvSpPr/>
          <p:nvPr/>
        </p:nvSpPr>
        <p:spPr>
          <a:xfrm>
            <a:off x="9966037" y="562095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204155-8064-4EE8-9A0D-4B8ACAC08DB7}"/>
              </a:ext>
            </a:extLst>
          </p:cNvPr>
          <p:cNvSpPr/>
          <p:nvPr/>
        </p:nvSpPr>
        <p:spPr>
          <a:xfrm>
            <a:off x="9966036" y="2111166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B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D12CFCB-E61E-4D93-AFA5-DC9214D6D112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10381672" y="1116277"/>
            <a:ext cx="2" cy="10113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4B92A221-C60C-4685-8E15-EC3B84E21337}"/>
              </a:ext>
            </a:extLst>
          </p:cNvPr>
          <p:cNvSpPr/>
          <p:nvPr/>
        </p:nvSpPr>
        <p:spPr>
          <a:xfrm>
            <a:off x="9976593" y="3660237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C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3E8419A-BF63-44B6-9AA8-B46F13DD0CE1}"/>
              </a:ext>
            </a:extLst>
          </p:cNvPr>
          <p:cNvCxnSpPr>
            <a:cxnSpLocks/>
          </p:cNvCxnSpPr>
          <p:nvPr/>
        </p:nvCxnSpPr>
        <p:spPr>
          <a:xfrm flipH="1">
            <a:off x="10392229" y="2665348"/>
            <a:ext cx="2" cy="10113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6735CA8-2A2E-4184-8909-F8506C0E64FF}"/>
              </a:ext>
            </a:extLst>
          </p:cNvPr>
          <p:cNvSpPr txBox="1"/>
          <p:nvPr/>
        </p:nvSpPr>
        <p:spPr>
          <a:xfrm>
            <a:off x="9489043" y="4302289"/>
            <a:ext cx="208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Multilevel inheritance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D083862-1EF6-46BD-BE7E-49CF2EB30C8B}"/>
              </a:ext>
            </a:extLst>
          </p:cNvPr>
          <p:cNvCxnSpPr>
            <a:cxnSpLocks/>
          </p:cNvCxnSpPr>
          <p:nvPr/>
        </p:nvCxnSpPr>
        <p:spPr>
          <a:xfrm flipH="1">
            <a:off x="5809073" y="4091990"/>
            <a:ext cx="2" cy="10113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4275060-6824-4DFD-964B-C0F8E11175AA}"/>
              </a:ext>
            </a:extLst>
          </p:cNvPr>
          <p:cNvCxnSpPr/>
          <p:nvPr/>
        </p:nvCxnSpPr>
        <p:spPr>
          <a:xfrm>
            <a:off x="5780498" y="4091990"/>
            <a:ext cx="9978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973AB3F-7005-41AF-B675-F0DAFC31664C}"/>
              </a:ext>
            </a:extLst>
          </p:cNvPr>
          <p:cNvCxnSpPr/>
          <p:nvPr/>
        </p:nvCxnSpPr>
        <p:spPr>
          <a:xfrm>
            <a:off x="4500973" y="4091990"/>
            <a:ext cx="9978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C552F51-1808-44F0-B24B-03780260C1EE}"/>
              </a:ext>
            </a:extLst>
          </p:cNvPr>
          <p:cNvCxnSpPr>
            <a:cxnSpLocks/>
          </p:cNvCxnSpPr>
          <p:nvPr/>
        </p:nvCxnSpPr>
        <p:spPr>
          <a:xfrm>
            <a:off x="4529839" y="3345689"/>
            <a:ext cx="0" cy="74329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7577D4A-5DD0-4FE5-A52A-72F8F39917D1}"/>
              </a:ext>
            </a:extLst>
          </p:cNvPr>
          <p:cNvCxnSpPr>
            <a:cxnSpLocks/>
          </p:cNvCxnSpPr>
          <p:nvPr/>
        </p:nvCxnSpPr>
        <p:spPr>
          <a:xfrm>
            <a:off x="6755514" y="3323732"/>
            <a:ext cx="0" cy="793482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62325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9B2DB0-2414-4FD3-9E9B-846E525890F7}"/>
              </a:ext>
            </a:extLst>
          </p:cNvPr>
          <p:cNvSpPr/>
          <p:nvPr/>
        </p:nvSpPr>
        <p:spPr>
          <a:xfrm>
            <a:off x="3046779" y="2769550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9034F4-8D57-4EB1-B8B9-97A9EB4E42EB}"/>
              </a:ext>
            </a:extLst>
          </p:cNvPr>
          <p:cNvSpPr/>
          <p:nvPr/>
        </p:nvSpPr>
        <p:spPr>
          <a:xfrm>
            <a:off x="998617" y="2786618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B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929709F-462F-4844-A7C9-D98E0EC7FCF7}"/>
              </a:ext>
            </a:extLst>
          </p:cNvPr>
          <p:cNvCxnSpPr>
            <a:cxnSpLocks/>
          </p:cNvCxnSpPr>
          <p:nvPr/>
        </p:nvCxnSpPr>
        <p:spPr>
          <a:xfrm flipH="1">
            <a:off x="1414251" y="1736765"/>
            <a:ext cx="2" cy="10113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A15F4EC8-319E-429F-8D81-A20CBFA5FFA6}"/>
              </a:ext>
            </a:extLst>
          </p:cNvPr>
          <p:cNvSpPr/>
          <p:nvPr/>
        </p:nvSpPr>
        <p:spPr>
          <a:xfrm>
            <a:off x="2679703" y="589431"/>
            <a:ext cx="1602954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864571-98E1-420A-A941-235CDE5A2952}"/>
              </a:ext>
            </a:extLst>
          </p:cNvPr>
          <p:cNvSpPr txBox="1"/>
          <p:nvPr/>
        </p:nvSpPr>
        <p:spPr>
          <a:xfrm>
            <a:off x="2421013" y="4086591"/>
            <a:ext cx="208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Hierarchaical</a:t>
            </a:r>
          </a:p>
          <a:p>
            <a:pPr algn="ctr"/>
            <a:r>
              <a:rPr lang="en-US" sz="2400"/>
              <a:t>inheritance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2FA0C2D-6C44-446E-8ABE-3BCDB0E082F9}"/>
              </a:ext>
            </a:extLst>
          </p:cNvPr>
          <p:cNvCxnSpPr>
            <a:cxnSpLocks/>
          </p:cNvCxnSpPr>
          <p:nvPr/>
        </p:nvCxnSpPr>
        <p:spPr>
          <a:xfrm>
            <a:off x="1385672" y="1722475"/>
            <a:ext cx="1455951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AA7B5E-0B0B-4C56-9B00-0C9178D89980}"/>
              </a:ext>
            </a:extLst>
          </p:cNvPr>
          <p:cNvCxnSpPr>
            <a:cxnSpLocks/>
          </p:cNvCxnSpPr>
          <p:nvPr/>
        </p:nvCxnSpPr>
        <p:spPr>
          <a:xfrm>
            <a:off x="2815339" y="1143613"/>
            <a:ext cx="0" cy="578862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0152290F-9FE0-4C01-AD74-C0E557FFAEDB}"/>
              </a:ext>
            </a:extLst>
          </p:cNvPr>
          <p:cNvSpPr/>
          <p:nvPr/>
        </p:nvSpPr>
        <p:spPr>
          <a:xfrm>
            <a:off x="4811404" y="2766010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A55DA5E-FF85-41E9-9D0A-8D388C107BF0}"/>
              </a:ext>
            </a:extLst>
          </p:cNvPr>
          <p:cNvCxnSpPr>
            <a:cxnSpLocks/>
          </p:cNvCxnSpPr>
          <p:nvPr/>
        </p:nvCxnSpPr>
        <p:spPr>
          <a:xfrm>
            <a:off x="3462413" y="1143613"/>
            <a:ext cx="0" cy="16045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F0C1426-0BFD-4B5B-B791-3EC380E7607D}"/>
              </a:ext>
            </a:extLst>
          </p:cNvPr>
          <p:cNvGrpSpPr/>
          <p:nvPr/>
        </p:nvGrpSpPr>
        <p:grpSpPr>
          <a:xfrm flipH="1">
            <a:off x="4014108" y="1143613"/>
            <a:ext cx="1319880" cy="1681296"/>
            <a:chOff x="6484144" y="1052563"/>
            <a:chExt cx="1455951" cy="1681296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97417D8-771C-4E61-8BBB-EDF240FC09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12723" y="1722475"/>
              <a:ext cx="2" cy="101138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108FEA1-4129-4A91-B0A0-BE382A7BEBB4}"/>
                </a:ext>
              </a:extLst>
            </p:cNvPr>
            <p:cNvCxnSpPr>
              <a:cxnSpLocks/>
            </p:cNvCxnSpPr>
            <p:nvPr/>
          </p:nvCxnSpPr>
          <p:spPr>
            <a:xfrm>
              <a:off x="6484144" y="1708185"/>
              <a:ext cx="1455951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3FB9E3D-1E74-43B9-AE41-B41049C62D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3810" y="1052563"/>
              <a:ext cx="0" cy="655622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28F02A4F-8446-465C-A39F-8AF05722C00B}"/>
              </a:ext>
            </a:extLst>
          </p:cNvPr>
          <p:cNvSpPr/>
          <p:nvPr/>
        </p:nvSpPr>
        <p:spPr>
          <a:xfrm>
            <a:off x="8323859" y="6039223"/>
            <a:ext cx="1837536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1948B6B-DBCA-4CA6-AF89-991C67D78399}"/>
              </a:ext>
            </a:extLst>
          </p:cNvPr>
          <p:cNvSpPr/>
          <p:nvPr/>
        </p:nvSpPr>
        <p:spPr>
          <a:xfrm>
            <a:off x="7062365" y="4082192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B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65FDA47-1FE2-4850-A407-258F15E4F60D}"/>
              </a:ext>
            </a:extLst>
          </p:cNvPr>
          <p:cNvCxnSpPr>
            <a:cxnSpLocks/>
          </p:cNvCxnSpPr>
          <p:nvPr/>
        </p:nvCxnSpPr>
        <p:spPr>
          <a:xfrm flipH="1">
            <a:off x="7477999" y="3032339"/>
            <a:ext cx="2" cy="10113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BB818678-FE21-4F2D-AFC9-5ACBF4E29009}"/>
              </a:ext>
            </a:extLst>
          </p:cNvPr>
          <p:cNvSpPr/>
          <p:nvPr/>
        </p:nvSpPr>
        <p:spPr>
          <a:xfrm>
            <a:off x="8323858" y="1905613"/>
            <a:ext cx="1602954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A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64F606C-DE2B-4138-A23C-76E496C4FA87}"/>
              </a:ext>
            </a:extLst>
          </p:cNvPr>
          <p:cNvCxnSpPr>
            <a:cxnSpLocks/>
          </p:cNvCxnSpPr>
          <p:nvPr/>
        </p:nvCxnSpPr>
        <p:spPr>
          <a:xfrm>
            <a:off x="7449420" y="3041993"/>
            <a:ext cx="1377570" cy="10954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9186224-FB4F-44F4-BCAE-F38744BB02E1}"/>
              </a:ext>
            </a:extLst>
          </p:cNvPr>
          <p:cNvCxnSpPr>
            <a:cxnSpLocks/>
          </p:cNvCxnSpPr>
          <p:nvPr/>
        </p:nvCxnSpPr>
        <p:spPr>
          <a:xfrm>
            <a:off x="8826990" y="2497187"/>
            <a:ext cx="0" cy="578862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7BB68BCB-8E22-49DD-A556-A134A10F3DEC}"/>
              </a:ext>
            </a:extLst>
          </p:cNvPr>
          <p:cNvSpPr/>
          <p:nvPr/>
        </p:nvSpPr>
        <p:spPr>
          <a:xfrm>
            <a:off x="10455559" y="4082192"/>
            <a:ext cx="831273" cy="55418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C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D210E5B-41D8-4818-8668-A15704E9A797}"/>
              </a:ext>
            </a:extLst>
          </p:cNvPr>
          <p:cNvGrpSpPr/>
          <p:nvPr/>
        </p:nvGrpSpPr>
        <p:grpSpPr>
          <a:xfrm flipH="1">
            <a:off x="9658263" y="2459795"/>
            <a:ext cx="1319880" cy="3641898"/>
            <a:chOff x="6484144" y="1052563"/>
            <a:chExt cx="1455951" cy="3641898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FE8288A-1D78-48C9-B476-B2CC98B375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12723" y="1722475"/>
              <a:ext cx="2" cy="101138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0E57007-FB9C-40FF-A4D4-B28E8F3C772D}"/>
                </a:ext>
              </a:extLst>
            </p:cNvPr>
            <p:cNvCxnSpPr>
              <a:cxnSpLocks/>
            </p:cNvCxnSpPr>
            <p:nvPr/>
          </p:nvCxnSpPr>
          <p:spPr>
            <a:xfrm>
              <a:off x="6484144" y="1708185"/>
              <a:ext cx="1455951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4E768BE-3725-4E75-B672-B352F28CCF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3810" y="1052563"/>
              <a:ext cx="0" cy="655622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FB564B1F-5B92-4BE2-9637-75725D6F1D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3808" y="3790127"/>
              <a:ext cx="26287" cy="90433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51581DA-38F0-41CE-8CAC-D9648EFE69EE}"/>
              </a:ext>
            </a:extLst>
          </p:cNvPr>
          <p:cNvCxnSpPr>
            <a:cxnSpLocks/>
          </p:cNvCxnSpPr>
          <p:nvPr/>
        </p:nvCxnSpPr>
        <p:spPr>
          <a:xfrm>
            <a:off x="8651679" y="5244224"/>
            <a:ext cx="0" cy="81070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F28F72F-CAA8-4647-B2B7-0961144A2C75}"/>
              </a:ext>
            </a:extLst>
          </p:cNvPr>
          <p:cNvCxnSpPr>
            <a:cxnSpLocks/>
          </p:cNvCxnSpPr>
          <p:nvPr/>
        </p:nvCxnSpPr>
        <p:spPr>
          <a:xfrm>
            <a:off x="7464577" y="4636374"/>
            <a:ext cx="0" cy="620746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3808A20-983C-4B05-A165-F33FCA9F0456}"/>
              </a:ext>
            </a:extLst>
          </p:cNvPr>
          <p:cNvCxnSpPr>
            <a:cxnSpLocks/>
          </p:cNvCxnSpPr>
          <p:nvPr/>
        </p:nvCxnSpPr>
        <p:spPr>
          <a:xfrm>
            <a:off x="10918331" y="4636374"/>
            <a:ext cx="0" cy="578862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5A0215C-8C58-4F06-88FB-0E472AA820E1}"/>
              </a:ext>
            </a:extLst>
          </p:cNvPr>
          <p:cNvCxnSpPr>
            <a:cxnSpLocks/>
          </p:cNvCxnSpPr>
          <p:nvPr/>
        </p:nvCxnSpPr>
        <p:spPr>
          <a:xfrm>
            <a:off x="7415213" y="5257120"/>
            <a:ext cx="1236466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9811AAB-277B-447C-ADE3-4D9419D7E479}"/>
              </a:ext>
            </a:extLst>
          </p:cNvPr>
          <p:cNvCxnSpPr>
            <a:cxnSpLocks/>
          </p:cNvCxnSpPr>
          <p:nvPr/>
        </p:nvCxnSpPr>
        <p:spPr>
          <a:xfrm>
            <a:off x="9632156" y="5190556"/>
            <a:ext cx="1320077" cy="13607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873D7F57-BA0D-4D92-AB45-E4651B414FCC}"/>
              </a:ext>
            </a:extLst>
          </p:cNvPr>
          <p:cNvSpPr txBox="1"/>
          <p:nvPr/>
        </p:nvSpPr>
        <p:spPr>
          <a:xfrm>
            <a:off x="8201227" y="819838"/>
            <a:ext cx="208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Hybrid</a:t>
            </a:r>
          </a:p>
          <a:p>
            <a:pPr algn="ctr"/>
            <a:r>
              <a:rPr lang="en-US" sz="2400"/>
              <a:t>inheritance</a:t>
            </a:r>
          </a:p>
        </p:txBody>
      </p:sp>
    </p:spTree>
    <p:extLst>
      <p:ext uri="{BB962C8B-B14F-4D97-AF65-F5344CB8AC3E}">
        <p14:creationId xmlns:p14="http://schemas.microsoft.com/office/powerpoint/2010/main" val="7003327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51820-368A-4EFA-B141-9FA83F0BD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Defining derived classes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95C92D-710E-4150-B168-6540BE49BC00}"/>
              </a:ext>
            </a:extLst>
          </p:cNvPr>
          <p:cNvSpPr/>
          <p:nvPr/>
        </p:nvSpPr>
        <p:spPr>
          <a:xfrm>
            <a:off x="838200" y="1736970"/>
            <a:ext cx="10515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rgbClr val="006699"/>
                </a:solidFill>
                <a:latin typeface="Consolas" panose="020B0609020204030204" pitchFamily="49" charset="0"/>
              </a:rPr>
              <a:t>class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derived-</a:t>
            </a:r>
            <a:r>
              <a:rPr lang="en-US" sz="2400">
                <a:latin typeface="Consolas" panose="020B0609020204030204" pitchFamily="49" charset="0"/>
              </a:rPr>
              <a:t>class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-name : </a:t>
            </a:r>
            <a:r>
              <a:rPr lang="en-US" sz="2400" i="1">
                <a:solidFill>
                  <a:srgbClr val="000000"/>
                </a:solidFill>
                <a:latin typeface="Consolas" panose="020B0609020204030204" pitchFamily="49" charset="0"/>
              </a:rPr>
              <a:t>visibility-mode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base-</a:t>
            </a:r>
            <a:r>
              <a:rPr lang="en-US" sz="2400">
                <a:latin typeface="Consolas" panose="020B0609020204030204" pitchFamily="49" charset="0"/>
              </a:rPr>
              <a:t>class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-name  </a:t>
            </a:r>
            <a:endParaRPr lang="en-US" sz="240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{  </a:t>
            </a:r>
            <a:endParaRPr lang="en-US" sz="240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sz="240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  ......  </a:t>
            </a:r>
            <a:endParaRPr lang="en-US" sz="240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  ...... </a:t>
            </a:r>
            <a:r>
              <a:rPr lang="en-US" sz="2400">
                <a:solidFill>
                  <a:srgbClr val="008200"/>
                </a:solidFill>
                <a:latin typeface="Consolas" panose="020B0609020204030204" pitchFamily="49" charset="0"/>
              </a:rPr>
              <a:t>//members of derived class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sz="240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  ......  </a:t>
            </a:r>
            <a:endParaRPr lang="en-US" sz="240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sz="240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};  </a:t>
            </a:r>
            <a:endParaRPr lang="en-US" sz="2400" b="0" i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757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93F2C-5023-4E5D-8C93-4B6068F3B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86E5D-E028-454E-AB99-6B4FD90BF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Say this as:</a:t>
            </a:r>
          </a:p>
          <a:p>
            <a:pPr lvl="1"/>
            <a:r>
              <a:rPr lang="en-US"/>
              <a:t>derived-class is derived from base-class-name</a:t>
            </a:r>
          </a:p>
          <a:p>
            <a:r>
              <a:rPr lang="en-US"/>
              <a:t>Visibility mode is optional (private or public)</a:t>
            </a:r>
          </a:p>
          <a:p>
            <a:r>
              <a:rPr lang="en-US"/>
              <a:t>Default visibility mode is private.</a:t>
            </a:r>
          </a:p>
          <a:p>
            <a:r>
              <a:rPr lang="en-US"/>
              <a:t>Private inheritance:</a:t>
            </a:r>
          </a:p>
          <a:p>
            <a:pPr lvl="1"/>
            <a:r>
              <a:rPr lang="en-US"/>
              <a:t>public of base  become private of derived</a:t>
            </a:r>
          </a:p>
          <a:p>
            <a:pPr lvl="1"/>
            <a:r>
              <a:rPr lang="en-US"/>
              <a:t>Inaccessibke to objects of derived class</a:t>
            </a:r>
          </a:p>
          <a:p>
            <a:pPr lvl="1"/>
            <a:r>
              <a:rPr lang="en-US"/>
              <a:t>No member of base class is accessible to the objects of the derived class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677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59029-F775-40C8-B91F-18A67030C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1A839-93C3-422D-9285-376910400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Publicly inherited</a:t>
            </a:r>
          </a:p>
          <a:p>
            <a:pPr lvl="1"/>
            <a:r>
              <a:rPr lang="en-US"/>
              <a:t>public of base class becomes public of derived class</a:t>
            </a:r>
          </a:p>
          <a:p>
            <a:r>
              <a:rPr lang="en-US"/>
              <a:t>In both cases, private members are not inherited and so, private members of a base class will never become the members of its derived class. </a:t>
            </a:r>
          </a:p>
        </p:txBody>
      </p:sp>
    </p:spTree>
    <p:extLst>
      <p:ext uri="{BB962C8B-B14F-4D97-AF65-F5344CB8AC3E}">
        <p14:creationId xmlns:p14="http://schemas.microsoft.com/office/powerpoint/2010/main" val="404554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A6C439-30F2-492D-99F1-0013651624E5}"/>
              </a:ext>
            </a:extLst>
          </p:cNvPr>
          <p:cNvSpPr/>
          <p:nvPr/>
        </p:nvSpPr>
        <p:spPr>
          <a:xfrm>
            <a:off x="2859315" y="2394635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5400">
                <a:latin typeface="Comic Sans MS" panose="030F0702030302020204" pitchFamily="66" charset="0"/>
              </a:rPr>
              <a:t>Single Inheritance</a:t>
            </a:r>
          </a:p>
        </p:txBody>
      </p:sp>
    </p:spTree>
    <p:extLst>
      <p:ext uri="{BB962C8B-B14F-4D97-AF65-F5344CB8AC3E}">
        <p14:creationId xmlns:p14="http://schemas.microsoft.com/office/powerpoint/2010/main" val="873796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92F9F-CE37-454F-9D33-36C3ED7AD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Chair wars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461AD-9EBD-4955-8179-C0DFE57AA818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773715">
            <a:off x="6735291" y="2450433"/>
            <a:ext cx="4661991" cy="4351338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There will be shapes on a GUI, a square, a circle and a triangle. When the user clicks ona  shape, the shape wil rotate clockwise 360</a:t>
            </a:r>
            <a:r>
              <a:rPr lang="en-US" baseline="30000"/>
              <a:t>0 </a:t>
            </a:r>
            <a:r>
              <a:rPr lang="en-US"/>
              <a:t>and play a sound specific to that shape.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F720D0-8787-43BB-9B78-3523DF94ADB9}"/>
              </a:ext>
            </a:extLst>
          </p:cNvPr>
          <p:cNvSpPr/>
          <p:nvPr/>
        </p:nvSpPr>
        <p:spPr>
          <a:xfrm>
            <a:off x="838200" y="2410691"/>
            <a:ext cx="1759528" cy="1482436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26A2369-071A-408C-B852-E5844AD794F1}"/>
              </a:ext>
            </a:extLst>
          </p:cNvPr>
          <p:cNvSpPr/>
          <p:nvPr/>
        </p:nvSpPr>
        <p:spPr>
          <a:xfrm>
            <a:off x="706582" y="4470111"/>
            <a:ext cx="2022764" cy="2022764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6AFC7570-F0D9-4137-8964-E577489B2540}"/>
              </a:ext>
            </a:extLst>
          </p:cNvPr>
          <p:cNvSpPr/>
          <p:nvPr/>
        </p:nvSpPr>
        <p:spPr>
          <a:xfrm>
            <a:off x="3657600" y="2563091"/>
            <a:ext cx="2225865" cy="2022764"/>
          </a:xfrm>
          <a:prstGeom prst="triangl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images.vexels.com/media/users/3/136745/isolated/preview/8f36b91326bec8f8100da818b58e20de-right-rotate-arrow-by-vexels.png">
            <a:extLst>
              <a:ext uri="{FF2B5EF4-FFF2-40B4-BE49-F238E27FC236}">
                <a16:creationId xmlns:a16="http://schemas.microsoft.com/office/drawing/2014/main" id="{7594198D-24A9-42A2-A8EE-B28F0C58E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8570">
            <a:off x="3942445" y="1633453"/>
            <a:ext cx="1630116" cy="1630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199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88050E5-D25E-438B-9666-5C7E57652454}"/>
              </a:ext>
            </a:extLst>
          </p:cNvPr>
          <p:cNvSpPr/>
          <p:nvPr/>
        </p:nvSpPr>
        <p:spPr>
          <a:xfrm>
            <a:off x="838200" y="2410691"/>
            <a:ext cx="1759528" cy="1482436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F845BE8-4AB7-46CE-8F24-5D5E917E3BE7}"/>
              </a:ext>
            </a:extLst>
          </p:cNvPr>
          <p:cNvSpPr/>
          <p:nvPr/>
        </p:nvSpPr>
        <p:spPr>
          <a:xfrm>
            <a:off x="706582" y="4470111"/>
            <a:ext cx="2022764" cy="2022764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B095DA3-AB9D-4852-BFB0-888E6F038872}"/>
              </a:ext>
            </a:extLst>
          </p:cNvPr>
          <p:cNvSpPr/>
          <p:nvPr/>
        </p:nvSpPr>
        <p:spPr>
          <a:xfrm>
            <a:off x="3336586" y="387927"/>
            <a:ext cx="2225865" cy="2022764"/>
          </a:xfrm>
          <a:prstGeom prst="triangl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463665-36EB-4213-BE31-DBBA63D9E79F}"/>
              </a:ext>
            </a:extLst>
          </p:cNvPr>
          <p:cNvSpPr/>
          <p:nvPr/>
        </p:nvSpPr>
        <p:spPr>
          <a:xfrm>
            <a:off x="3726873" y="5339263"/>
            <a:ext cx="978954" cy="824788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F78B5DD-5D73-4888-9329-9C1934C392CF}"/>
              </a:ext>
            </a:extLst>
          </p:cNvPr>
          <p:cNvSpPr/>
          <p:nvPr/>
        </p:nvSpPr>
        <p:spPr>
          <a:xfrm>
            <a:off x="5929746" y="3151909"/>
            <a:ext cx="2022764" cy="2022764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9CA5F65E-6C2B-46F3-8661-8A9B5719CD7D}"/>
              </a:ext>
            </a:extLst>
          </p:cNvPr>
          <p:cNvSpPr/>
          <p:nvPr/>
        </p:nvSpPr>
        <p:spPr>
          <a:xfrm rot="1823505">
            <a:off x="7876450" y="734291"/>
            <a:ext cx="1463582" cy="1330036"/>
          </a:xfrm>
          <a:prstGeom prst="triangl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22ED43-C3B5-44E4-8449-1ADC57C2BE50}"/>
              </a:ext>
            </a:extLst>
          </p:cNvPr>
          <p:cNvSpPr/>
          <p:nvPr/>
        </p:nvSpPr>
        <p:spPr>
          <a:xfrm>
            <a:off x="9878291" y="3429000"/>
            <a:ext cx="928254" cy="928254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286B9C-D303-44BF-992F-A0D76810B2E0}"/>
              </a:ext>
            </a:extLst>
          </p:cNvPr>
          <p:cNvSpPr/>
          <p:nvPr/>
        </p:nvSpPr>
        <p:spPr>
          <a:xfrm rot="13479249">
            <a:off x="8790709" y="5010439"/>
            <a:ext cx="1759528" cy="1482436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28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A4B28-F43C-409B-8526-5F021680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How will you design this program 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5ED135-1068-48D8-B8A0-1181B72B9E41}"/>
              </a:ext>
            </a:extLst>
          </p:cNvPr>
          <p:cNvSpPr/>
          <p:nvPr/>
        </p:nvSpPr>
        <p:spPr>
          <a:xfrm>
            <a:off x="838200" y="2395682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642AA12-1F0A-4107-80C4-1236DF45A52E}"/>
              </a:ext>
            </a:extLst>
          </p:cNvPr>
          <p:cNvCxnSpPr/>
          <p:nvPr/>
        </p:nvCxnSpPr>
        <p:spPr>
          <a:xfrm>
            <a:off x="824346" y="3102263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A190F52-AA10-4008-B4D5-7150BF8D0CBC}"/>
              </a:ext>
            </a:extLst>
          </p:cNvPr>
          <p:cNvSpPr txBox="1"/>
          <p:nvPr/>
        </p:nvSpPr>
        <p:spPr>
          <a:xfrm>
            <a:off x="1339273" y="2518140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Square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27D108-B6A8-4A64-B0BA-A1CD6A0F3056}"/>
              </a:ext>
            </a:extLst>
          </p:cNvPr>
          <p:cNvSpPr txBox="1"/>
          <p:nvPr/>
        </p:nvSpPr>
        <p:spPr>
          <a:xfrm>
            <a:off x="925946" y="3323640"/>
            <a:ext cx="213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rotate()</a:t>
            </a:r>
          </a:p>
          <a:p>
            <a:r>
              <a:rPr lang="en-US" sz="2400">
                <a:latin typeface="Consolas" panose="020B0609020204030204" pitchFamily="49" charset="0"/>
              </a:rPr>
              <a:t>playSound()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6A5DEB5-3244-4670-B5F4-B4DAE46AC982}"/>
              </a:ext>
            </a:extLst>
          </p:cNvPr>
          <p:cNvSpPr/>
          <p:nvPr/>
        </p:nvSpPr>
        <p:spPr>
          <a:xfrm>
            <a:off x="4860637" y="2395682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DA20F02-6370-43D6-8084-2BAFEA986AB1}"/>
              </a:ext>
            </a:extLst>
          </p:cNvPr>
          <p:cNvCxnSpPr/>
          <p:nvPr/>
        </p:nvCxnSpPr>
        <p:spPr>
          <a:xfrm>
            <a:off x="4846783" y="3102263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C05AFB6-7EBE-4BCD-ABD7-1D9C2650211E}"/>
              </a:ext>
            </a:extLst>
          </p:cNvPr>
          <p:cNvSpPr txBox="1"/>
          <p:nvPr/>
        </p:nvSpPr>
        <p:spPr>
          <a:xfrm>
            <a:off x="5361710" y="2518140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Circle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2353F9-5D68-475A-B2C8-A34E9F3CB095}"/>
              </a:ext>
            </a:extLst>
          </p:cNvPr>
          <p:cNvSpPr txBox="1"/>
          <p:nvPr/>
        </p:nvSpPr>
        <p:spPr>
          <a:xfrm>
            <a:off x="4948383" y="3323640"/>
            <a:ext cx="213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rotate()</a:t>
            </a:r>
          </a:p>
          <a:p>
            <a:r>
              <a:rPr lang="en-US" sz="2400">
                <a:latin typeface="Consolas" panose="020B0609020204030204" pitchFamily="49" charset="0"/>
              </a:rPr>
              <a:t>playSound()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806FC3-A3A2-4CDC-8672-C64E00C34194}"/>
              </a:ext>
            </a:extLst>
          </p:cNvPr>
          <p:cNvSpPr/>
          <p:nvPr/>
        </p:nvSpPr>
        <p:spPr>
          <a:xfrm>
            <a:off x="8924636" y="2395682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FD47877-DEEE-46C1-BB20-4C651A69C748}"/>
              </a:ext>
            </a:extLst>
          </p:cNvPr>
          <p:cNvCxnSpPr/>
          <p:nvPr/>
        </p:nvCxnSpPr>
        <p:spPr>
          <a:xfrm>
            <a:off x="8910782" y="3102263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9CD1E0-BEA6-4090-BEF9-F3C8F8FBD0D9}"/>
              </a:ext>
            </a:extLst>
          </p:cNvPr>
          <p:cNvSpPr txBox="1"/>
          <p:nvPr/>
        </p:nvSpPr>
        <p:spPr>
          <a:xfrm>
            <a:off x="9425709" y="2518140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Triangle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B41635-5A93-4AD1-A187-E8BD4ECF634A}"/>
              </a:ext>
            </a:extLst>
          </p:cNvPr>
          <p:cNvSpPr txBox="1"/>
          <p:nvPr/>
        </p:nvSpPr>
        <p:spPr>
          <a:xfrm>
            <a:off x="9012382" y="3323640"/>
            <a:ext cx="213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rotate()</a:t>
            </a:r>
          </a:p>
          <a:p>
            <a:r>
              <a:rPr lang="en-US" sz="2400">
                <a:latin typeface="Consolas" panose="020B0609020204030204" pitchFamily="49" charset="0"/>
              </a:rPr>
              <a:t>playSound()</a:t>
            </a:r>
          </a:p>
        </p:txBody>
      </p:sp>
    </p:spTree>
    <p:extLst>
      <p:ext uri="{BB962C8B-B14F-4D97-AF65-F5344CB8AC3E}">
        <p14:creationId xmlns:p14="http://schemas.microsoft.com/office/powerpoint/2010/main" val="1690267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C8C73-EC7C-4583-86EF-8D3EE4C0D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>
                <a:latin typeface="Comic Sans MS" panose="030F0702030302020204" pitchFamily="66" charset="0"/>
              </a:rPr>
              <a:t>When you have duplicate code in similar classes, it is a good sign that you should use inheritance. </a:t>
            </a:r>
          </a:p>
        </p:txBody>
      </p:sp>
    </p:spTree>
    <p:extLst>
      <p:ext uri="{BB962C8B-B14F-4D97-AF65-F5344CB8AC3E}">
        <p14:creationId xmlns:p14="http://schemas.microsoft.com/office/powerpoint/2010/main" val="3024213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A4B28-F43C-409B-8526-5F021680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Adding Inheritance to Chair Wars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5ED135-1068-48D8-B8A0-1181B72B9E41}"/>
              </a:ext>
            </a:extLst>
          </p:cNvPr>
          <p:cNvSpPr/>
          <p:nvPr/>
        </p:nvSpPr>
        <p:spPr>
          <a:xfrm>
            <a:off x="838200" y="2395682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642AA12-1F0A-4107-80C4-1236DF45A52E}"/>
              </a:ext>
            </a:extLst>
          </p:cNvPr>
          <p:cNvCxnSpPr/>
          <p:nvPr/>
        </p:nvCxnSpPr>
        <p:spPr>
          <a:xfrm>
            <a:off x="824346" y="3102263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A190F52-AA10-4008-B4D5-7150BF8D0CBC}"/>
              </a:ext>
            </a:extLst>
          </p:cNvPr>
          <p:cNvSpPr txBox="1"/>
          <p:nvPr/>
        </p:nvSpPr>
        <p:spPr>
          <a:xfrm>
            <a:off x="1339273" y="2518140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Square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27D108-B6A8-4A64-B0BA-A1CD6A0F3056}"/>
              </a:ext>
            </a:extLst>
          </p:cNvPr>
          <p:cNvSpPr txBox="1"/>
          <p:nvPr/>
        </p:nvSpPr>
        <p:spPr>
          <a:xfrm>
            <a:off x="925946" y="3323640"/>
            <a:ext cx="213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rotate()</a:t>
            </a:r>
          </a:p>
          <a:p>
            <a:r>
              <a:rPr lang="en-US" sz="2400">
                <a:latin typeface="Consolas" panose="020B0609020204030204" pitchFamily="49" charset="0"/>
              </a:rPr>
              <a:t>playSound()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6A5DEB5-3244-4670-B5F4-B4DAE46AC982}"/>
              </a:ext>
            </a:extLst>
          </p:cNvPr>
          <p:cNvSpPr/>
          <p:nvPr/>
        </p:nvSpPr>
        <p:spPr>
          <a:xfrm>
            <a:off x="4860637" y="2395682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DA20F02-6370-43D6-8084-2BAFEA986AB1}"/>
              </a:ext>
            </a:extLst>
          </p:cNvPr>
          <p:cNvCxnSpPr/>
          <p:nvPr/>
        </p:nvCxnSpPr>
        <p:spPr>
          <a:xfrm>
            <a:off x="4846783" y="3102263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C05AFB6-7EBE-4BCD-ABD7-1D9C2650211E}"/>
              </a:ext>
            </a:extLst>
          </p:cNvPr>
          <p:cNvSpPr txBox="1"/>
          <p:nvPr/>
        </p:nvSpPr>
        <p:spPr>
          <a:xfrm>
            <a:off x="5361710" y="2518140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Circle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2353F9-5D68-475A-B2C8-A34E9F3CB095}"/>
              </a:ext>
            </a:extLst>
          </p:cNvPr>
          <p:cNvSpPr txBox="1"/>
          <p:nvPr/>
        </p:nvSpPr>
        <p:spPr>
          <a:xfrm>
            <a:off x="4948383" y="3323640"/>
            <a:ext cx="213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rotate()</a:t>
            </a:r>
          </a:p>
          <a:p>
            <a:r>
              <a:rPr lang="en-US" sz="2400">
                <a:latin typeface="Consolas" panose="020B0609020204030204" pitchFamily="49" charset="0"/>
              </a:rPr>
              <a:t>playSound()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806FC3-A3A2-4CDC-8672-C64E00C34194}"/>
              </a:ext>
            </a:extLst>
          </p:cNvPr>
          <p:cNvSpPr/>
          <p:nvPr/>
        </p:nvSpPr>
        <p:spPr>
          <a:xfrm>
            <a:off x="8924636" y="2395682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FD47877-DEEE-46C1-BB20-4C651A69C748}"/>
              </a:ext>
            </a:extLst>
          </p:cNvPr>
          <p:cNvCxnSpPr/>
          <p:nvPr/>
        </p:nvCxnSpPr>
        <p:spPr>
          <a:xfrm>
            <a:off x="8910782" y="3102263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9CD1E0-BEA6-4090-BEF9-F3C8F8FBD0D9}"/>
              </a:ext>
            </a:extLst>
          </p:cNvPr>
          <p:cNvSpPr txBox="1"/>
          <p:nvPr/>
        </p:nvSpPr>
        <p:spPr>
          <a:xfrm>
            <a:off x="9425709" y="2518140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Triangle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B41635-5A93-4AD1-A187-E8BD4ECF634A}"/>
              </a:ext>
            </a:extLst>
          </p:cNvPr>
          <p:cNvSpPr txBox="1"/>
          <p:nvPr/>
        </p:nvSpPr>
        <p:spPr>
          <a:xfrm>
            <a:off x="9012382" y="3323640"/>
            <a:ext cx="213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rotate()</a:t>
            </a:r>
          </a:p>
          <a:p>
            <a:r>
              <a:rPr lang="en-US" sz="2400">
                <a:latin typeface="Consolas" panose="020B0609020204030204" pitchFamily="49" charset="0"/>
              </a:rPr>
              <a:t>playSound()</a:t>
            </a:r>
          </a:p>
        </p:txBody>
      </p:sp>
      <p:sp>
        <p:nvSpPr>
          <p:cNvPr id="3" name="Arrow: Curved Up 2">
            <a:extLst>
              <a:ext uri="{FF2B5EF4-FFF2-40B4-BE49-F238E27FC236}">
                <a16:creationId xmlns:a16="http://schemas.microsoft.com/office/drawing/2014/main" id="{2C55D105-0D57-466D-9BC8-EDF1FD68CB43}"/>
              </a:ext>
            </a:extLst>
          </p:cNvPr>
          <p:cNvSpPr/>
          <p:nvPr/>
        </p:nvSpPr>
        <p:spPr>
          <a:xfrm rot="19691948">
            <a:off x="4080070" y="5121079"/>
            <a:ext cx="2964873" cy="1440873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1456C8-2622-4214-B88F-0396A48AE0EF}"/>
              </a:ext>
            </a:extLst>
          </p:cNvPr>
          <p:cNvSpPr txBox="1"/>
          <p:nvPr/>
        </p:nvSpPr>
        <p:spPr>
          <a:xfrm>
            <a:off x="332509" y="5167312"/>
            <a:ext cx="39139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Comic Sans MS" panose="030F0702030302020204" pitchFamily="66" charset="0"/>
              </a:rPr>
              <a:t>Look at what all four classes have in common</a:t>
            </a:r>
          </a:p>
        </p:txBody>
      </p:sp>
    </p:spTree>
    <p:extLst>
      <p:ext uri="{BB962C8B-B14F-4D97-AF65-F5344CB8AC3E}">
        <p14:creationId xmlns:p14="http://schemas.microsoft.com/office/powerpoint/2010/main" val="1515933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D607B1-FFEF-452C-9EC7-72D24B79ED04}"/>
              </a:ext>
            </a:extLst>
          </p:cNvPr>
          <p:cNvSpPr/>
          <p:nvPr/>
        </p:nvSpPr>
        <p:spPr>
          <a:xfrm>
            <a:off x="1406237" y="4449466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1EF6A2B-A01C-4311-9146-EF4AA493E087}"/>
              </a:ext>
            </a:extLst>
          </p:cNvPr>
          <p:cNvCxnSpPr/>
          <p:nvPr/>
        </p:nvCxnSpPr>
        <p:spPr>
          <a:xfrm>
            <a:off x="1392383" y="5156047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2D99214-0441-4AE8-A879-936D80707EE1}"/>
              </a:ext>
            </a:extLst>
          </p:cNvPr>
          <p:cNvSpPr txBox="1"/>
          <p:nvPr/>
        </p:nvSpPr>
        <p:spPr>
          <a:xfrm>
            <a:off x="1907310" y="4571924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Shape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4AE7F9-4263-4053-9AE4-BC83448A9210}"/>
              </a:ext>
            </a:extLst>
          </p:cNvPr>
          <p:cNvSpPr txBox="1"/>
          <p:nvPr/>
        </p:nvSpPr>
        <p:spPr>
          <a:xfrm>
            <a:off x="1493983" y="5377424"/>
            <a:ext cx="213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rotate()</a:t>
            </a:r>
          </a:p>
          <a:p>
            <a:r>
              <a:rPr lang="en-US" sz="2400">
                <a:latin typeface="Consolas" panose="020B0609020204030204" pitchFamily="49" charset="0"/>
              </a:rPr>
              <a:t>playSound()</a:t>
            </a:r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00817952-DEAC-4C0B-8E78-F12EDBA1DE7E}"/>
              </a:ext>
            </a:extLst>
          </p:cNvPr>
          <p:cNvSpPr/>
          <p:nvPr/>
        </p:nvSpPr>
        <p:spPr>
          <a:xfrm>
            <a:off x="2888673" y="0"/>
            <a:ext cx="8959272" cy="4449466"/>
          </a:xfrm>
          <a:prstGeom prst="cloudCallout">
            <a:avLst>
              <a:gd name="adj1" fmla="val -25767"/>
              <a:gd name="adj2" fmla="val 8314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  <a:latin typeface="Comic Sans MS" panose="030F0702030302020204" pitchFamily="66" charset="0"/>
              </a:rPr>
              <a:t>They’re shapes, and they all rotate and playSound. So abstract out the common features and put them into a new classs called Shape. </a:t>
            </a:r>
          </a:p>
          <a:p>
            <a:pPr algn="ctr"/>
            <a:endParaRPr 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762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2EEC93-F0EB-42B1-9AD8-9D9C025A5DC3}"/>
              </a:ext>
            </a:extLst>
          </p:cNvPr>
          <p:cNvSpPr/>
          <p:nvPr/>
        </p:nvSpPr>
        <p:spPr>
          <a:xfrm>
            <a:off x="755073" y="3429000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00D01D9-4C62-4433-AFD4-4308572E4D8F}"/>
              </a:ext>
            </a:extLst>
          </p:cNvPr>
          <p:cNvCxnSpPr/>
          <p:nvPr/>
        </p:nvCxnSpPr>
        <p:spPr>
          <a:xfrm>
            <a:off x="741219" y="4135581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C70EDAE-52D3-4D80-936B-4A923807E35C}"/>
              </a:ext>
            </a:extLst>
          </p:cNvPr>
          <p:cNvSpPr txBox="1"/>
          <p:nvPr/>
        </p:nvSpPr>
        <p:spPr>
          <a:xfrm>
            <a:off x="1256146" y="3551458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Square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421EF9-ED64-443F-9A67-9C1051B4734C}"/>
              </a:ext>
            </a:extLst>
          </p:cNvPr>
          <p:cNvSpPr/>
          <p:nvPr/>
        </p:nvSpPr>
        <p:spPr>
          <a:xfrm>
            <a:off x="3973947" y="3429000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C02EB4-F013-4106-AC46-E75A296D6C4B}"/>
              </a:ext>
            </a:extLst>
          </p:cNvPr>
          <p:cNvCxnSpPr/>
          <p:nvPr/>
        </p:nvCxnSpPr>
        <p:spPr>
          <a:xfrm>
            <a:off x="3960093" y="4135581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CACB583-C417-4E22-BDF6-DF77DBF08556}"/>
              </a:ext>
            </a:extLst>
          </p:cNvPr>
          <p:cNvSpPr txBox="1"/>
          <p:nvPr/>
        </p:nvSpPr>
        <p:spPr>
          <a:xfrm>
            <a:off x="4475020" y="3551458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Circle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E24450-8895-4472-B5CB-28D074160C5D}"/>
              </a:ext>
            </a:extLst>
          </p:cNvPr>
          <p:cNvSpPr/>
          <p:nvPr/>
        </p:nvSpPr>
        <p:spPr>
          <a:xfrm>
            <a:off x="7206671" y="3408218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884D99-A5FB-4D74-B071-BED72F133A48}"/>
              </a:ext>
            </a:extLst>
          </p:cNvPr>
          <p:cNvCxnSpPr>
            <a:cxnSpLocks/>
          </p:cNvCxnSpPr>
          <p:nvPr/>
        </p:nvCxnSpPr>
        <p:spPr>
          <a:xfrm>
            <a:off x="7192817" y="4114799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D0509C6-B19F-4C3E-BF64-B4597CF7BD15}"/>
              </a:ext>
            </a:extLst>
          </p:cNvPr>
          <p:cNvSpPr txBox="1"/>
          <p:nvPr/>
        </p:nvSpPr>
        <p:spPr>
          <a:xfrm>
            <a:off x="7707744" y="3530676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Triangle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6206204-98CA-4A29-BA54-38FC972591A0}"/>
              </a:ext>
            </a:extLst>
          </p:cNvPr>
          <p:cNvSpPr/>
          <p:nvPr/>
        </p:nvSpPr>
        <p:spPr>
          <a:xfrm>
            <a:off x="3423230" y="373340"/>
            <a:ext cx="2341418" cy="20666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FE0691B-212F-4522-9681-7B3DE70A318C}"/>
              </a:ext>
            </a:extLst>
          </p:cNvPr>
          <p:cNvCxnSpPr/>
          <p:nvPr/>
        </p:nvCxnSpPr>
        <p:spPr>
          <a:xfrm>
            <a:off x="3409376" y="1079921"/>
            <a:ext cx="23414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F17D318-190E-4208-9BF2-9B1EE6D0A922}"/>
              </a:ext>
            </a:extLst>
          </p:cNvPr>
          <p:cNvSpPr txBox="1"/>
          <p:nvPr/>
        </p:nvSpPr>
        <p:spPr>
          <a:xfrm>
            <a:off x="3924303" y="495798"/>
            <a:ext cx="154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Shape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2182EA-0A23-491A-A604-3FAED34677B0}"/>
              </a:ext>
            </a:extLst>
          </p:cNvPr>
          <p:cNvSpPr txBox="1"/>
          <p:nvPr/>
        </p:nvSpPr>
        <p:spPr>
          <a:xfrm>
            <a:off x="3510976" y="1301298"/>
            <a:ext cx="2138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onsolas" panose="020B0609020204030204" pitchFamily="49" charset="0"/>
              </a:rPr>
              <a:t>rotate()</a:t>
            </a:r>
          </a:p>
          <a:p>
            <a:r>
              <a:rPr lang="en-US" sz="2400">
                <a:latin typeface="Consolas" panose="020B0609020204030204" pitchFamily="49" charset="0"/>
              </a:rPr>
              <a:t>playSound()</a:t>
            </a:r>
          </a:p>
        </p:txBody>
      </p:sp>
      <p:sp>
        <p:nvSpPr>
          <p:cNvPr id="20" name="Thought Bubble: Cloud 19">
            <a:extLst>
              <a:ext uri="{FF2B5EF4-FFF2-40B4-BE49-F238E27FC236}">
                <a16:creationId xmlns:a16="http://schemas.microsoft.com/office/drawing/2014/main" id="{3029929F-CE35-4484-B95C-A8A03DABC9CD}"/>
              </a:ext>
            </a:extLst>
          </p:cNvPr>
          <p:cNvSpPr/>
          <p:nvPr/>
        </p:nvSpPr>
        <p:spPr>
          <a:xfrm>
            <a:off x="6482771" y="158854"/>
            <a:ext cx="5548746" cy="2755688"/>
          </a:xfrm>
          <a:prstGeom prst="cloudCallout">
            <a:avLst>
              <a:gd name="adj1" fmla="val -25767"/>
              <a:gd name="adj2" fmla="val 8314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  <a:latin typeface="Comic Sans MS" panose="030F0702030302020204" pitchFamily="66" charset="0"/>
              </a:rPr>
              <a:t>Then link four shape classes to a new Shape class, in a relationship called Inheritance.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9A0A36-1981-4977-809A-79583C7A3DF0}"/>
              </a:ext>
            </a:extLst>
          </p:cNvPr>
          <p:cNvCxnSpPr>
            <a:cxnSpLocks/>
          </p:cNvCxnSpPr>
          <p:nvPr/>
        </p:nvCxnSpPr>
        <p:spPr>
          <a:xfrm flipH="1">
            <a:off x="1572496" y="1893609"/>
            <a:ext cx="1681021" cy="141293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DEED999-FB52-4590-B8EB-1E8E8186592F}"/>
              </a:ext>
            </a:extLst>
          </p:cNvPr>
          <p:cNvCxnSpPr>
            <a:cxnSpLocks/>
          </p:cNvCxnSpPr>
          <p:nvPr/>
        </p:nvCxnSpPr>
        <p:spPr>
          <a:xfrm>
            <a:off x="5934361" y="1816718"/>
            <a:ext cx="1773383" cy="138590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1BE249A-326D-40BE-9CFF-5D61559389FE}"/>
              </a:ext>
            </a:extLst>
          </p:cNvPr>
          <p:cNvCxnSpPr>
            <a:cxnSpLocks/>
          </p:cNvCxnSpPr>
          <p:nvPr/>
        </p:nvCxnSpPr>
        <p:spPr>
          <a:xfrm>
            <a:off x="4761350" y="2552137"/>
            <a:ext cx="79669" cy="7441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500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2759</TotalTime>
  <Words>746</Words>
  <Application>Microsoft Office PowerPoint</Application>
  <PresentationFormat>Widescreen</PresentationFormat>
  <Paragraphs>182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Calibri</vt:lpstr>
      <vt:lpstr>Calibri Light</vt:lpstr>
      <vt:lpstr>Comic Sans MS</vt:lpstr>
      <vt:lpstr>Consolas</vt:lpstr>
      <vt:lpstr>Lato</vt:lpstr>
      <vt:lpstr>Lato Light</vt:lpstr>
      <vt:lpstr>Lato Regular</vt:lpstr>
      <vt:lpstr>Wingdings</vt:lpstr>
      <vt:lpstr>Office Theme</vt:lpstr>
      <vt:lpstr>PowerPoint Presentation</vt:lpstr>
      <vt:lpstr>What is Inheritance ???</vt:lpstr>
      <vt:lpstr>Chair wars</vt:lpstr>
      <vt:lpstr>PowerPoint Presentation</vt:lpstr>
      <vt:lpstr>How will you design this program ?</vt:lpstr>
      <vt:lpstr>PowerPoint Presentation</vt:lpstr>
      <vt:lpstr>Adding Inheritance to Chair Wars</vt:lpstr>
      <vt:lpstr>PowerPoint Presentation</vt:lpstr>
      <vt:lpstr>PowerPoint Presentation</vt:lpstr>
      <vt:lpstr>PowerPoint Presentation</vt:lpstr>
      <vt:lpstr>But wait !! There’s been a change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Does this makes sense ?</vt:lpstr>
      <vt:lpstr>PowerPoint Presentation</vt:lpstr>
      <vt:lpstr>PowerPoint Presentation</vt:lpstr>
      <vt:lpstr>Defining derived classes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Roshan Adhikari</dc:creator>
  <cp:lastModifiedBy>Polarj Sapkota</cp:lastModifiedBy>
  <cp:revision>359</cp:revision>
  <dcterms:created xsi:type="dcterms:W3CDTF">2018-06-11T04:43:14Z</dcterms:created>
  <dcterms:modified xsi:type="dcterms:W3CDTF">2019-07-17T03:43:22Z</dcterms:modified>
</cp:coreProperties>
</file>

<file path=docProps/thumbnail.jpeg>
</file>